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57" r:id="rId1"/>
  </p:sldMasterIdLst>
  <p:sldIdLst>
    <p:sldId id="256" r:id="rId2"/>
    <p:sldId id="257" r:id="rId3"/>
    <p:sldId id="271" r:id="rId4"/>
    <p:sldId id="258" r:id="rId5"/>
    <p:sldId id="259" r:id="rId6"/>
    <p:sldId id="272" r:id="rId7"/>
    <p:sldId id="261" r:id="rId8"/>
    <p:sldId id="260" r:id="rId9"/>
    <p:sldId id="262" r:id="rId10"/>
    <p:sldId id="263" r:id="rId11"/>
    <p:sldId id="264" r:id="rId12"/>
    <p:sldId id="265" r:id="rId13"/>
    <p:sldId id="266" r:id="rId14"/>
    <p:sldId id="268" r:id="rId15"/>
    <p:sldId id="267" r:id="rId16"/>
    <p:sldId id="269" r:id="rId17"/>
    <p:sldId id="270" r:id="rId18"/>
  </p:sldIdLst>
  <p:sldSz cx="12192000" cy="6858000"/>
  <p:notesSz cx="7315200" cy="96012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90" y="22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jpg>
</file>

<file path=ppt/media/image28.jpg>
</file>

<file path=ppt/media/image29.jpg>
</file>

<file path=ppt/media/image3.jpeg>
</file>

<file path=ppt/media/image4.pn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32" name="Straight Connector 31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4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Isosceles Triangle 26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0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31" name="Isosceles Triangle 30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19" name="Isosceles Triangle 18"/>
            <p:cNvSpPr/>
            <p:nvPr/>
          </p:nvSpPr>
          <p:spPr>
            <a:xfrm rot="10800000">
              <a:off x="0" y="0"/>
              <a:ext cx="842596" cy="5666154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07067" y="2404534"/>
            <a:ext cx="7766936" cy="1646302"/>
          </a:xfrm>
        </p:spPr>
        <p:txBody>
          <a:bodyPr anchor="b">
            <a:noAutofit/>
          </a:bodyPr>
          <a:lstStyle>
            <a:lvl1pPr algn="r">
              <a:defRPr sz="5400">
                <a:solidFill>
                  <a:schemeClr val="accent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07067" y="4050833"/>
            <a:ext cx="7766936" cy="1096899"/>
          </a:xfrm>
        </p:spPr>
        <p:txBody>
          <a:bodyPr anchor="t"/>
          <a:lstStyle>
            <a:lvl1pPr marL="0" indent="0" algn="r">
              <a:buNone/>
              <a:defRPr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341EE12-F28E-4B03-A404-A8FCAE0F6316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957218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609600"/>
            <a:ext cx="8596668" cy="3403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0225"/>
      </p:ext>
    </p:extLst>
  </p:cSld>
  <p:clrMapOvr>
    <a:masterClrMapping/>
  </p:clrMapOvr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366139" y="3632200"/>
            <a:ext cx="722452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470400"/>
            <a:ext cx="8596668" cy="1570962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0" name="TextBox 19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2" name="TextBox 21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latin typeface="Arial"/>
              </a:rPr>
              <a:t>”</a:t>
            </a:r>
            <a:endParaRPr lang="en-US" dirty="0">
              <a:solidFill>
                <a:schemeClr val="accent1">
                  <a:lumMod val="60000"/>
                  <a:lumOff val="40000"/>
                </a:schemeClr>
              </a:solidFill>
              <a:latin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616611817"/>
      </p:ext>
    </p:extLst>
  </p:cSld>
  <p:clrMapOvr>
    <a:masterClrMapping/>
  </p:clrMapOvr>
  <p:hf sldNum="0" hdr="0" ft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1931988"/>
            <a:ext cx="8596668" cy="2595460"/>
          </a:xfrm>
        </p:spPr>
        <p:txBody>
          <a:bodyPr anchor="b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72603024"/>
      </p:ext>
    </p:extLst>
  </p:cSld>
  <p:clrMapOvr>
    <a:masterClrMapping/>
  </p:clrMapOvr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1334" y="609600"/>
            <a:ext cx="8094134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24" name="TextBox 23"/>
          <p:cNvSpPr txBox="1"/>
          <p:nvPr/>
        </p:nvSpPr>
        <p:spPr>
          <a:xfrm>
            <a:off x="541870" y="790378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8893011" y="288655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>
                    <a:lumMod val="60000"/>
                    <a:lumOff val="40000"/>
                  </a:schemeClr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2372167563"/>
      </p:ext>
    </p:extLst>
  </p:cSld>
  <p:clrMapOvr>
    <a:masterClrMapping/>
  </p:clrMapOvr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799" y="609600"/>
            <a:ext cx="8588203" cy="3022600"/>
          </a:xfrm>
        </p:spPr>
        <p:txBody>
          <a:bodyPr anchor="ctr">
            <a:normAutofit/>
          </a:bodyPr>
          <a:lstStyle>
            <a:lvl1pPr algn="l">
              <a:defRPr sz="44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677332" y="4013200"/>
            <a:ext cx="8596669" cy="514248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1513914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92530755"/>
      </p:ext>
    </p:extLst>
  </p:cSld>
  <p:clrMapOvr>
    <a:masterClrMapping/>
  </p:clrMapOvr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8B8189-0D9C-48A6-9FA3-862227B094CE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21080324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967673" y="609599"/>
            <a:ext cx="1304743" cy="5251451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677335" y="609600"/>
            <a:ext cx="7060150" cy="525145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6ADDCAE-6443-42C3-9C19-F95985500186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5606374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962799E-EB8E-4038-8063-81BB57C732D4}" type="datetime1">
              <a:rPr lang="en-US" smtClean="0"/>
              <a:t>6/9/2023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909770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5" y="2700867"/>
            <a:ext cx="8596668" cy="1826581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5" y="4527448"/>
            <a:ext cx="8596668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17A73C3-B243-44D3-809D-EF8FDFBD85D4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371163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677334" y="2160589"/>
            <a:ext cx="4184035" cy="388077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5089970" y="2160589"/>
            <a:ext cx="4184034" cy="3880773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9B6D3E3-28E2-4380-A113-67698215C5F8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490174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5745" y="2160983"/>
            <a:ext cx="4185623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75745" y="2737245"/>
            <a:ext cx="4185623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5088383" y="2160983"/>
            <a:ext cx="4185618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5088384" y="2737245"/>
            <a:ext cx="4185617" cy="330411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9EFCB61-04AD-47C9-BF79-2BD8B9CEC07A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881027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4535E0C-D585-492F-8146-7493F4086301}" type="datetime1">
              <a:rPr lang="en-US" smtClean="0"/>
              <a:t>6/9/2023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014432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CE48390-48B5-49AB-B019-A7C8FB8C31F6}" type="datetime1">
              <a:rPr lang="en-US" smtClean="0"/>
              <a:t>6/9/2023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121353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1498604"/>
            <a:ext cx="3854528" cy="1278466"/>
          </a:xfrm>
        </p:spPr>
        <p:txBody>
          <a:bodyPr anchor="b">
            <a:normAutofit/>
          </a:bodyPr>
          <a:lstStyle>
            <a:lvl1pPr>
              <a:defRPr sz="2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0461" y="514924"/>
            <a:ext cx="4513541" cy="5526437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2777069"/>
            <a:ext cx="3854528" cy="2584449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063" indent="0">
              <a:buNone/>
              <a:defRPr sz="1400"/>
            </a:lvl2pPr>
            <a:lvl3pPr marL="914126" indent="0">
              <a:buNone/>
              <a:defRPr sz="1200"/>
            </a:lvl3pPr>
            <a:lvl4pPr marL="1371189" indent="0">
              <a:buNone/>
              <a:defRPr sz="1000"/>
            </a:lvl4pPr>
            <a:lvl5pPr marL="1828251" indent="0">
              <a:buNone/>
              <a:defRPr sz="1000"/>
            </a:lvl5pPr>
            <a:lvl6pPr marL="2285314" indent="0">
              <a:buNone/>
              <a:defRPr sz="1000"/>
            </a:lvl6pPr>
            <a:lvl7pPr marL="2742377" indent="0">
              <a:buNone/>
              <a:defRPr sz="1000"/>
            </a:lvl7pPr>
            <a:lvl8pPr marL="3199440" indent="0">
              <a:buNone/>
              <a:defRPr sz="1000"/>
            </a:lvl8pPr>
            <a:lvl9pPr marL="3656503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62E767E-8A14-4E70-91B9-2101CBC4D7BD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392054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77334" y="4800600"/>
            <a:ext cx="8596667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77334" y="609600"/>
            <a:ext cx="8596668" cy="3845718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77334" y="5367338"/>
            <a:ext cx="8596667" cy="674024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1AF0C4B-5A4A-45CA-ABEC-10F107160D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A918BC-4D43-4B42-B3C0-E7EBE25E6AF0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1349649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" name="Group 6"/>
          <p:cNvGrpSpPr/>
          <p:nvPr/>
        </p:nvGrpSpPr>
        <p:grpSpPr>
          <a:xfrm>
            <a:off x="0" y="-8467"/>
            <a:ext cx="12192000" cy="6866467"/>
            <a:chOff x="0" y="-8467"/>
            <a:chExt cx="12192000" cy="6866467"/>
          </a:xfrm>
        </p:grpSpPr>
        <p:cxnSp>
          <p:nvCxnSpPr>
            <p:cNvPr id="20" name="Straight Connector 19"/>
            <p:cNvCxnSpPr/>
            <p:nvPr/>
          </p:nvCxnSpPr>
          <p:spPr>
            <a:xfrm>
              <a:off x="9371012" y="0"/>
              <a:ext cx="1219200" cy="6858000"/>
            </a:xfrm>
            <a:prstGeom prst="line">
              <a:avLst/>
            </a:prstGeom>
            <a:ln w="9525"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Straight Connector 20"/>
            <p:cNvCxnSpPr/>
            <p:nvPr/>
          </p:nvCxnSpPr>
          <p:spPr>
            <a:xfrm flipH="1">
              <a:off x="7425267" y="3681413"/>
              <a:ext cx="4763558" cy="3176587"/>
            </a:xfrm>
            <a:prstGeom prst="line">
              <a:avLst/>
            </a:prstGeom>
            <a:ln w="9525">
              <a:solidFill>
                <a:schemeClr val="bg1">
                  <a:lumMod val="85000"/>
                </a:schemeClr>
              </a:solidFill>
            </a:ln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sp>
          <p:nvSpPr>
            <p:cNvPr id="22" name="Rectangle 23"/>
            <p:cNvSpPr/>
            <p:nvPr/>
          </p:nvSpPr>
          <p:spPr>
            <a:xfrm>
              <a:off x="9181476" y="-8467"/>
              <a:ext cx="3007349" cy="6866467"/>
            </a:xfrm>
            <a:custGeom>
              <a:avLst/>
              <a:gdLst/>
              <a:ahLst/>
              <a:cxnLst/>
              <a:rect l="l" t="t" r="r" b="b"/>
              <a:pathLst>
                <a:path w="3007349" h="6866467">
                  <a:moveTo>
                    <a:pt x="2045532" y="0"/>
                  </a:moveTo>
                  <a:lnTo>
                    <a:pt x="3007349" y="0"/>
                  </a:lnTo>
                  <a:lnTo>
                    <a:pt x="3007349" y="6866467"/>
                  </a:lnTo>
                  <a:lnTo>
                    <a:pt x="0" y="6866467"/>
                  </a:lnTo>
                  <a:lnTo>
                    <a:pt x="2045532" y="0"/>
                  </a:lnTo>
                  <a:close/>
                </a:path>
              </a:pathLst>
            </a:custGeom>
            <a:solidFill>
              <a:schemeClr val="accent1">
                <a:alpha val="3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3" name="Rectangle 25"/>
            <p:cNvSpPr/>
            <p:nvPr/>
          </p:nvSpPr>
          <p:spPr>
            <a:xfrm>
              <a:off x="9603442" y="-8467"/>
              <a:ext cx="2588558" cy="6866467"/>
            </a:xfrm>
            <a:custGeom>
              <a:avLst/>
              <a:gdLst/>
              <a:ahLst/>
              <a:cxnLst/>
              <a:rect l="l" t="t" r="r" b="b"/>
              <a:pathLst>
                <a:path w="2573311" h="6866467">
                  <a:moveTo>
                    <a:pt x="0" y="0"/>
                  </a:moveTo>
                  <a:lnTo>
                    <a:pt x="2573311" y="0"/>
                  </a:lnTo>
                  <a:lnTo>
                    <a:pt x="2573311" y="6866467"/>
                  </a:lnTo>
                  <a:lnTo>
                    <a:pt x="1202336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2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4" name="Isosceles Triangle 23"/>
            <p:cNvSpPr/>
            <p:nvPr/>
          </p:nvSpPr>
          <p:spPr>
            <a:xfrm>
              <a:off x="8932333" y="3048000"/>
              <a:ext cx="3259667" cy="3810000"/>
            </a:xfrm>
            <a:prstGeom prst="triangle">
              <a:avLst>
                <a:gd name="adj" fmla="val 100000"/>
              </a:avLst>
            </a:prstGeom>
            <a:solidFill>
              <a:schemeClr val="accent2">
                <a:alpha val="72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5" name="Rectangle 27"/>
            <p:cNvSpPr/>
            <p:nvPr/>
          </p:nvSpPr>
          <p:spPr>
            <a:xfrm>
              <a:off x="9334500" y="-8467"/>
              <a:ext cx="2854326" cy="6866467"/>
            </a:xfrm>
            <a:custGeom>
              <a:avLst/>
              <a:gdLst/>
              <a:ahLst/>
              <a:cxnLst/>
              <a:rect l="l" t="t" r="r" b="b"/>
              <a:pathLst>
                <a:path w="2858013" h="6866467">
                  <a:moveTo>
                    <a:pt x="0" y="0"/>
                  </a:moveTo>
                  <a:lnTo>
                    <a:pt x="2858013" y="0"/>
                  </a:lnTo>
                  <a:lnTo>
                    <a:pt x="2858013" y="6866467"/>
                  </a:lnTo>
                  <a:lnTo>
                    <a:pt x="2473942" y="6866467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2">
                <a:lumMod val="75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6" name="Rectangle 28"/>
            <p:cNvSpPr/>
            <p:nvPr/>
          </p:nvSpPr>
          <p:spPr>
            <a:xfrm>
              <a:off x="10898730" y="-8467"/>
              <a:ext cx="1290094" cy="6866467"/>
            </a:xfrm>
            <a:custGeom>
              <a:avLst/>
              <a:gdLst/>
              <a:ahLst/>
              <a:cxnLst/>
              <a:rect l="l" t="t" r="r" b="b"/>
              <a:pathLst>
                <a:path w="1290094" h="6858000">
                  <a:moveTo>
                    <a:pt x="1019735" y="0"/>
                  </a:moveTo>
                  <a:lnTo>
                    <a:pt x="1290094" y="0"/>
                  </a:lnTo>
                  <a:lnTo>
                    <a:pt x="1290094" y="6858000"/>
                  </a:lnTo>
                  <a:lnTo>
                    <a:pt x="0" y="6858000"/>
                  </a:lnTo>
                  <a:lnTo>
                    <a:pt x="1019735" y="0"/>
                  </a:lnTo>
                  <a:close/>
                </a:path>
              </a:pathLst>
            </a:custGeom>
            <a:solidFill>
              <a:schemeClr val="accent1">
                <a:lumMod val="60000"/>
                <a:lumOff val="40000"/>
                <a:alpha val="7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7" name="Rectangle 29"/>
            <p:cNvSpPr/>
            <p:nvPr/>
          </p:nvSpPr>
          <p:spPr>
            <a:xfrm>
              <a:off x="10938999" y="-8467"/>
              <a:ext cx="1249825" cy="6866467"/>
            </a:xfrm>
            <a:custGeom>
              <a:avLst/>
              <a:gdLst/>
              <a:ahLst/>
              <a:cxnLst/>
              <a:rect l="l" t="t" r="r" b="b"/>
              <a:pathLst>
                <a:path w="1249825" h="6858000">
                  <a:moveTo>
                    <a:pt x="0" y="0"/>
                  </a:moveTo>
                  <a:lnTo>
                    <a:pt x="1249825" y="0"/>
                  </a:lnTo>
                  <a:lnTo>
                    <a:pt x="1249825" y="6858000"/>
                  </a:lnTo>
                  <a:lnTo>
                    <a:pt x="1109382" y="6858000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alpha val="6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8" name="Isosceles Triangle 27"/>
            <p:cNvSpPr/>
            <p:nvPr/>
          </p:nvSpPr>
          <p:spPr>
            <a:xfrm>
              <a:off x="10371666" y="3589867"/>
              <a:ext cx="1817159" cy="3268133"/>
            </a:xfrm>
            <a:prstGeom prst="triangle">
              <a:avLst>
                <a:gd name="adj" fmla="val 100000"/>
              </a:avLst>
            </a:prstGeom>
            <a:solidFill>
              <a:schemeClr val="accent1">
                <a:alpha val="80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  <p:sp>
          <p:nvSpPr>
            <p:cNvPr id="29" name="Isosceles Triangle 28"/>
            <p:cNvSpPr/>
            <p:nvPr/>
          </p:nvSpPr>
          <p:spPr>
            <a:xfrm>
              <a:off x="0" y="4013200"/>
              <a:ext cx="448733" cy="2844800"/>
            </a:xfrm>
            <a:prstGeom prst="triangle">
              <a:avLst>
                <a:gd name="adj" fmla="val 0"/>
              </a:avLst>
            </a:prstGeom>
            <a:solidFill>
              <a:schemeClr val="accent1">
                <a:alpha val="85000"/>
              </a:schemeClr>
            </a:solidFill>
            <a:ln>
              <a:noFill/>
            </a:ln>
            <a:effectLst/>
          </p:spPr>
          <p:style>
            <a:lnRef idx="1">
              <a:schemeClr val="accent1"/>
            </a:lnRef>
            <a:fillRef idx="3">
              <a:schemeClr val="accent1"/>
            </a:fillRef>
            <a:effectRef idx="2">
              <a:schemeClr val="accent1"/>
            </a:effectRef>
            <a:fontRef idx="minor">
              <a:schemeClr val="lt1"/>
            </a:fontRef>
          </p:style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77334" y="609600"/>
            <a:ext cx="8596668" cy="13208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77334" y="2160589"/>
            <a:ext cx="8596668" cy="388077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205133" y="6041362"/>
            <a:ext cx="9119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989806E-8E94-473C-AEE7-BE6F15F85533}" type="datetime1">
              <a:rPr lang="en-US" smtClean="0"/>
              <a:t>6/9/2023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677334" y="6041362"/>
            <a:ext cx="6297612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590663" y="6041362"/>
            <a:ext cx="68333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accent1"/>
                </a:solidFill>
              </a:defRPr>
            </a:lvl1pPr>
          </a:lstStyle>
          <a:p>
            <a:fld id="{B4A918BC-4D43-4B42-B3C0-E7EBE25E6AF0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9038008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8" r:id="rId1"/>
    <p:sldLayoutId id="2147483759" r:id="rId2"/>
    <p:sldLayoutId id="2147483760" r:id="rId3"/>
    <p:sldLayoutId id="2147483761" r:id="rId4"/>
    <p:sldLayoutId id="2147483762" r:id="rId5"/>
    <p:sldLayoutId id="2147483763" r:id="rId6"/>
    <p:sldLayoutId id="2147483764" r:id="rId7"/>
    <p:sldLayoutId id="2147483765" r:id="rId8"/>
    <p:sldLayoutId id="2147483766" r:id="rId9"/>
    <p:sldLayoutId id="2147483767" r:id="rId10"/>
    <p:sldLayoutId id="2147483768" r:id="rId11"/>
    <p:sldLayoutId id="2147483769" r:id="rId12"/>
    <p:sldLayoutId id="2147483770" r:id="rId13"/>
    <p:sldLayoutId id="2147483771" r:id="rId14"/>
    <p:sldLayoutId id="2147483772" r:id="rId15"/>
    <p:sldLayoutId id="2147483773" r:id="rId16"/>
  </p:sldLayoutIdLst>
  <p:hf sldNum="0" hdr="0" ftr="0" dt="0"/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SzPct val="80000"/>
        <a:buFont typeface="Wingdings 3" charset="2"/>
        <a:buChar char="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eg"/><Relationship Id="rId4" Type="http://schemas.openxmlformats.org/officeDocument/2006/relationships/image" Target="../media/image2.JP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9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t.me/telua_company_b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2.png"/><Relationship Id="rId4" Type="http://schemas.openxmlformats.org/officeDocument/2006/relationships/image" Target="../media/image2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4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6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29.jpg"/><Relationship Id="rId4" Type="http://schemas.openxmlformats.org/officeDocument/2006/relationships/image" Target="../media/image28.jp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hyperlink" Target="mailto:info@telua.co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hyperlink" Target="mailto:letrthong@gmail.com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telua.co/aiot" TargetMode="External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jpg"/><Relationship Id="rId3" Type="http://schemas.openxmlformats.org/officeDocument/2006/relationships/hyperlink" Target="http://192.168.0.1/" TargetMode="External"/><Relationship Id="rId7" Type="http://schemas.openxmlformats.org/officeDocument/2006/relationships/image" Target="../media/image8.jp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jpg"/><Relationship Id="rId5" Type="http://schemas.openxmlformats.org/officeDocument/2006/relationships/image" Target="../media/image6.png"/><Relationship Id="rId4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telua.co/aiot" TargetMode="External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hyperlink" Target="https://telua.co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Abstract smoke background">
            <a:extLst>
              <a:ext uri="{FF2B5EF4-FFF2-40B4-BE49-F238E27FC236}">
                <a16:creationId xmlns:a16="http://schemas.microsoft.com/office/drawing/2014/main" id="{CCA6EAB8-1D41-A20F-DD26-56DAC83341ED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duotone>
              <a:schemeClr val="accent1">
                <a:shade val="45000"/>
                <a:satMod val="135000"/>
              </a:schemeClr>
              <a:prstClr val="white"/>
            </a:duotone>
          </a:blip>
          <a:srcRect l="9091" t="10662" b="12441"/>
          <a:stretch/>
        </p:blipFill>
        <p:spPr>
          <a:xfrm>
            <a:off x="1" y="10"/>
            <a:ext cx="12191999" cy="6857990"/>
          </a:xfrm>
          <a:prstGeom prst="rect">
            <a:avLst/>
          </a:prstGeom>
        </p:spPr>
      </p:pic>
      <p:sp>
        <p:nvSpPr>
          <p:cNvPr id="6" name="Isosceles Triangle 8">
            <a:extLst>
              <a:ext uri="{FF2B5EF4-FFF2-40B4-BE49-F238E27FC236}">
                <a16:creationId xmlns:a16="http://schemas.microsoft.com/office/drawing/2014/main" id="{F5F0CD5C-72F3-4090-8A69-8E15CB432AC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0800000">
            <a:off x="0" y="0"/>
            <a:ext cx="842596" cy="5666154"/>
          </a:xfrm>
          <a:prstGeom prst="triangle">
            <a:avLst>
              <a:gd name="adj" fmla="val 100000"/>
            </a:avLst>
          </a:prstGeom>
          <a:solidFill>
            <a:schemeClr val="accent1">
              <a:alpha val="8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7" name="Parallelogram 10">
            <a:extLst>
              <a:ext uri="{FF2B5EF4-FFF2-40B4-BE49-F238E27FC236}">
                <a16:creationId xmlns:a16="http://schemas.microsoft.com/office/drawing/2014/main" id="{217496A2-9394-4FB7-BA0E-717D2D2E7A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733800" y="0"/>
            <a:ext cx="7315200" cy="6858000"/>
          </a:xfrm>
          <a:prstGeom prst="parallelogram">
            <a:avLst>
              <a:gd name="adj" fmla="val 15925"/>
            </a:avLst>
          </a:prstGeom>
          <a:solidFill>
            <a:schemeClr val="bg1">
              <a:alpha val="8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8" name="Straight Connector 12">
            <a:extLst>
              <a:ext uri="{FF2B5EF4-FFF2-40B4-BE49-F238E27FC236}">
                <a16:creationId xmlns:a16="http://schemas.microsoft.com/office/drawing/2014/main" id="{D02CF681-4765-4E88-802F-B2474DCD516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9371012" y="0"/>
            <a:ext cx="1219200" cy="6858000"/>
          </a:xfrm>
          <a:prstGeom prst="line">
            <a:avLst/>
          </a:prstGeom>
          <a:ln w="9525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14">
            <a:extLst>
              <a:ext uri="{FF2B5EF4-FFF2-40B4-BE49-F238E27FC236}">
                <a16:creationId xmlns:a16="http://schemas.microsoft.com/office/drawing/2014/main" id="{3D57B2BA-243C-45C7-A5D8-46CA719437F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 flipH="1">
            <a:off x="7425267" y="3681413"/>
            <a:ext cx="4763558" cy="3176587"/>
          </a:xfrm>
          <a:prstGeom prst="line">
            <a:avLst/>
          </a:prstGeom>
          <a:ln w="9525">
            <a:solidFill>
              <a:schemeClr val="bg1">
                <a:lumMod val="85000"/>
              </a:schemeClr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7" name="Rectangle 23">
            <a:extLst>
              <a:ext uri="{FF2B5EF4-FFF2-40B4-BE49-F238E27FC236}">
                <a16:creationId xmlns:a16="http://schemas.microsoft.com/office/drawing/2014/main" id="{67374FB5-CBB7-46FF-95B5-2251BC6856E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181476" y="-8467"/>
            <a:ext cx="3007349" cy="6866467"/>
          </a:xfrm>
          <a:custGeom>
            <a:avLst/>
            <a:gdLst/>
            <a:ahLst/>
            <a:cxnLst/>
            <a:rect l="l" t="t" r="r" b="b"/>
            <a:pathLst>
              <a:path w="3007349" h="6866467">
                <a:moveTo>
                  <a:pt x="2045532" y="0"/>
                </a:moveTo>
                <a:lnTo>
                  <a:pt x="3007349" y="0"/>
                </a:lnTo>
                <a:lnTo>
                  <a:pt x="3007349" y="6866467"/>
                </a:lnTo>
                <a:lnTo>
                  <a:pt x="0" y="6866467"/>
                </a:lnTo>
                <a:lnTo>
                  <a:pt x="2045532" y="0"/>
                </a:lnTo>
                <a:close/>
              </a:path>
            </a:pathLst>
          </a:custGeom>
          <a:solidFill>
            <a:schemeClr val="accent1">
              <a:alpha val="3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9" name="Rectangle 25">
            <a:extLst>
              <a:ext uri="{FF2B5EF4-FFF2-40B4-BE49-F238E27FC236}">
                <a16:creationId xmlns:a16="http://schemas.microsoft.com/office/drawing/2014/main" id="{34BCEAB7-D9E0-40A4-9254-8593BD346E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603442" y="-8467"/>
            <a:ext cx="2588558" cy="6866467"/>
          </a:xfrm>
          <a:custGeom>
            <a:avLst/>
            <a:gdLst/>
            <a:ahLst/>
            <a:cxnLst/>
            <a:rect l="l" t="t" r="r" b="b"/>
            <a:pathLst>
              <a:path w="2573311" h="6866467">
                <a:moveTo>
                  <a:pt x="0" y="0"/>
                </a:moveTo>
                <a:lnTo>
                  <a:pt x="2573311" y="0"/>
                </a:lnTo>
                <a:lnTo>
                  <a:pt x="2573311" y="6866467"/>
                </a:lnTo>
                <a:lnTo>
                  <a:pt x="1202336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2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1" name="Isosceles Triangle 20">
            <a:extLst>
              <a:ext uri="{FF2B5EF4-FFF2-40B4-BE49-F238E27FC236}">
                <a16:creationId xmlns:a16="http://schemas.microsoft.com/office/drawing/2014/main" id="{D567A354-BB63-405C-8E5F-2F510E670F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8932333" y="3048000"/>
            <a:ext cx="3259667" cy="3810000"/>
          </a:xfrm>
          <a:prstGeom prst="triangle">
            <a:avLst>
              <a:gd name="adj" fmla="val 100000"/>
            </a:avLst>
          </a:prstGeom>
          <a:solidFill>
            <a:schemeClr val="accent2">
              <a:alpha val="72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93BBF60-214C-E745-83B8-CA654A431F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378379" y="187656"/>
            <a:ext cx="8664999" cy="2006337"/>
          </a:xfrm>
        </p:spPr>
        <p:txBody>
          <a:bodyPr>
            <a:normAutofit/>
          </a:bodyPr>
          <a:lstStyle/>
          <a:p>
            <a:r>
              <a:rPr lang="en-US" dirty="0" err="1">
                <a:solidFill>
                  <a:schemeClr val="tx1"/>
                </a:solidFill>
              </a:rPr>
              <a:t>Cảm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biến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đo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Nhiệt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Đô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và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Độ</a:t>
            </a:r>
            <a:r>
              <a:rPr lang="en-US" dirty="0">
                <a:solidFill>
                  <a:schemeClr val="tx1"/>
                </a:solidFill>
              </a:rPr>
              <a:t> </a:t>
            </a:r>
            <a:r>
              <a:rPr lang="en-US" dirty="0" err="1">
                <a:solidFill>
                  <a:schemeClr val="tx1"/>
                </a:solidFill>
              </a:rPr>
              <a:t>Ẩm</a:t>
            </a:r>
            <a:r>
              <a:rPr lang="en-US" dirty="0">
                <a:solidFill>
                  <a:schemeClr val="tx1"/>
                </a:solidFill>
              </a:rPr>
              <a:t> Esp32_SHT3x-SHT4x  </a:t>
            </a:r>
          </a:p>
        </p:txBody>
      </p:sp>
      <p:sp>
        <p:nvSpPr>
          <p:cNvPr id="23" name="Rectangle 27">
            <a:extLst>
              <a:ext uri="{FF2B5EF4-FFF2-40B4-BE49-F238E27FC236}">
                <a16:creationId xmlns:a16="http://schemas.microsoft.com/office/drawing/2014/main" id="{9185A8D7-2F20-4F7A-97BE-21DB1654C7F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9334500" y="-8467"/>
            <a:ext cx="2854326" cy="6866467"/>
          </a:xfrm>
          <a:custGeom>
            <a:avLst/>
            <a:gdLst/>
            <a:ahLst/>
            <a:cxnLst/>
            <a:rect l="l" t="t" r="r" b="b"/>
            <a:pathLst>
              <a:path w="2858013" h="6866467">
                <a:moveTo>
                  <a:pt x="0" y="0"/>
                </a:moveTo>
                <a:lnTo>
                  <a:pt x="2858013" y="0"/>
                </a:lnTo>
                <a:lnTo>
                  <a:pt x="2858013" y="6866467"/>
                </a:lnTo>
                <a:lnTo>
                  <a:pt x="2473942" y="6866467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>
              <a:lumMod val="75000"/>
              <a:alpha val="47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5" name="Rectangle 28">
            <a:extLst>
              <a:ext uri="{FF2B5EF4-FFF2-40B4-BE49-F238E27FC236}">
                <a16:creationId xmlns:a16="http://schemas.microsoft.com/office/drawing/2014/main" id="{CB65BD56-22B3-4E13-BFCA-B8E8BEB92D6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898730" y="-8467"/>
            <a:ext cx="1290094" cy="6866467"/>
          </a:xfrm>
          <a:custGeom>
            <a:avLst/>
            <a:gdLst/>
            <a:ahLst/>
            <a:cxnLst/>
            <a:rect l="l" t="t" r="r" b="b"/>
            <a:pathLst>
              <a:path w="1290094" h="6858000">
                <a:moveTo>
                  <a:pt x="1019735" y="0"/>
                </a:moveTo>
                <a:lnTo>
                  <a:pt x="1290094" y="0"/>
                </a:lnTo>
                <a:lnTo>
                  <a:pt x="1290094" y="6858000"/>
                </a:lnTo>
                <a:lnTo>
                  <a:pt x="0" y="6858000"/>
                </a:lnTo>
                <a:lnTo>
                  <a:pt x="1019735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  <a:alpha val="7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7" name="Rectangle 29">
            <a:extLst>
              <a:ext uri="{FF2B5EF4-FFF2-40B4-BE49-F238E27FC236}">
                <a16:creationId xmlns:a16="http://schemas.microsoft.com/office/drawing/2014/main" id="{6790ED68-BCA0-4247-A72F-1CB85DF068C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938999" y="-8467"/>
            <a:ext cx="1249825" cy="6866467"/>
          </a:xfrm>
          <a:custGeom>
            <a:avLst/>
            <a:gdLst/>
            <a:ahLst/>
            <a:cxnLst/>
            <a:rect l="l" t="t" r="r" b="b"/>
            <a:pathLst>
              <a:path w="1249825" h="6858000">
                <a:moveTo>
                  <a:pt x="0" y="0"/>
                </a:moveTo>
                <a:lnTo>
                  <a:pt x="1249825" y="0"/>
                </a:lnTo>
                <a:lnTo>
                  <a:pt x="1249825" y="6858000"/>
                </a:lnTo>
                <a:lnTo>
                  <a:pt x="1109382" y="685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>
              <a:alpha val="65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9" name="Isosceles Triangle 28">
            <a:extLst>
              <a:ext uri="{FF2B5EF4-FFF2-40B4-BE49-F238E27FC236}">
                <a16:creationId xmlns:a16="http://schemas.microsoft.com/office/drawing/2014/main" id="{DD0F2B3F-DC55-4FA7-B667-1ACD0792093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71666" y="3589867"/>
            <a:ext cx="1817159" cy="3268133"/>
          </a:xfrm>
          <a:prstGeom prst="triangle">
            <a:avLst>
              <a:gd name="adj" fmla="val 100000"/>
            </a:avLst>
          </a:prstGeom>
          <a:solidFill>
            <a:schemeClr val="accent1">
              <a:alpha val="80000"/>
            </a:schemeClr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F0893EA-0B48-04C5-BB3F-F3EC9989D21B}"/>
              </a:ext>
            </a:extLst>
          </p:cNvPr>
          <p:cNvSpPr txBox="1">
            <a:spLocks/>
          </p:cNvSpPr>
          <p:nvPr/>
        </p:nvSpPr>
        <p:spPr>
          <a:xfrm>
            <a:off x="9084616" y="6283358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pic>
        <p:nvPicPr>
          <p:cNvPr id="5" name="Picture 4" descr="A close-up of a light bulb&#10;&#10;Description automatically generated with medium confidence">
            <a:extLst>
              <a:ext uri="{FF2B5EF4-FFF2-40B4-BE49-F238E27FC236}">
                <a16:creationId xmlns:a16="http://schemas.microsoft.com/office/drawing/2014/main" id="{5DC2483F-9CF9-CFDA-25EA-BB8AB88F8793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5355" y="3159683"/>
            <a:ext cx="3550768" cy="3107080"/>
          </a:xfrm>
          <a:prstGeom prst="rect">
            <a:avLst/>
          </a:prstGeom>
        </p:spPr>
      </p:pic>
      <p:pic>
        <p:nvPicPr>
          <p:cNvPr id="11" name="Picture 10" descr="A picture containing indoor, floor, sitting, tableware&#10;&#10;Description automatically generated">
            <a:extLst>
              <a:ext uri="{FF2B5EF4-FFF2-40B4-BE49-F238E27FC236}">
                <a16:creationId xmlns:a16="http://schemas.microsoft.com/office/drawing/2014/main" id="{0F13916F-ACD7-7DFC-D925-ECF6004176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34347" y="3136576"/>
            <a:ext cx="2939551" cy="31010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977031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Hiện</a:t>
            </a:r>
            <a:r>
              <a:rPr lang="en-US" dirty="0"/>
              <a:t>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1434B65-D27C-A20F-7AA6-407136BAA0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48376" y="1078173"/>
            <a:ext cx="7548848" cy="309769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84174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66E0F1F1-DD30-3CDC-ED67-8AF035FF883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2310" y="1459911"/>
            <a:ext cx="5423090" cy="2225384"/>
          </a:xfrm>
          <a:prstGeom prst="rect">
            <a:avLst/>
          </a:pr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CBA2C6A-FABD-96FF-5216-5B55B4B0A5C0}"/>
              </a:ext>
            </a:extLst>
          </p:cNvPr>
          <p:cNvSpPr txBox="1"/>
          <p:nvPr/>
        </p:nvSpPr>
        <p:spPr>
          <a:xfrm>
            <a:off x="422889" y="3458666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AB4EDA55-8374-7C2B-259A-06162B6B4C1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067033"/>
            <a:ext cx="9210675" cy="26193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43147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Cách</a:t>
            </a:r>
            <a:r>
              <a:rPr lang="en-US" dirty="0"/>
              <a:t>  </a:t>
            </a:r>
            <a:r>
              <a:rPr lang="en-US" dirty="0" err="1"/>
              <a:t>nhận</a:t>
            </a:r>
            <a:r>
              <a:rPr lang="en-US" dirty="0"/>
              <a:t> tin </a:t>
            </a:r>
            <a:r>
              <a:rPr lang="en-US" dirty="0" err="1"/>
              <a:t>nhắn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165300D1-04C9-8E2B-F995-3345B25AE466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Nhiều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hơn</a:t>
            </a:r>
            <a:r>
              <a:rPr lang="en-US" dirty="0"/>
              <a:t>”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435351F1-C7ED-F2BE-4509-11182DF9CEA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10135" y="1477404"/>
            <a:ext cx="5213648" cy="411059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1719242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>
                <a:effectLst/>
                <a:hlinkClick r:id="rId3" tooltip="https://t.me/telua_company_bot"/>
              </a:rPr>
              <a:t>https://t.me/telua_company_bot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tới</a:t>
            </a:r>
            <a:r>
              <a:rPr lang="en-US" dirty="0">
                <a:effectLst/>
              </a:rPr>
              <a:t> chatbot</a:t>
            </a:r>
            <a:r>
              <a:rPr lang="en-US" dirty="0"/>
              <a:t> 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04E0B35A-4E68-DA9F-2E5B-E1DDBB5116D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164973" y="1672346"/>
            <a:ext cx="3336697" cy="3940143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CC38167B-0A44-6882-70B3-EB0DCAC1150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215054" y="1875531"/>
            <a:ext cx="5476875" cy="3533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698528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</a:t>
            </a:r>
            <a:r>
              <a:rPr lang="en-US" dirty="0" err="1">
                <a:effectLst/>
              </a:rPr>
              <a:t>nút</a:t>
            </a:r>
            <a:r>
              <a:rPr lang="en-US" dirty="0">
                <a:effectLst/>
              </a:rPr>
              <a:t> “Thông tin </a:t>
            </a:r>
            <a:r>
              <a:rPr lang="en-US" dirty="0" err="1">
                <a:effectLst/>
              </a:rPr>
              <a:t>tài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khoản</a:t>
            </a:r>
            <a:r>
              <a:rPr lang="en-US" dirty="0">
                <a:effectLst/>
              </a:rPr>
              <a:t>”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lấy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mã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xác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thực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và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điền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thông</a:t>
            </a:r>
            <a:r>
              <a:rPr lang="en-US" dirty="0">
                <a:effectLst/>
              </a:rPr>
              <a:t> tin </a:t>
            </a:r>
            <a:r>
              <a:rPr lang="en-US" dirty="0" err="1">
                <a:effectLst/>
              </a:rPr>
              <a:t>để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liên</a:t>
            </a:r>
            <a:r>
              <a:rPr lang="en-US" dirty="0">
                <a:effectLst/>
              </a:rPr>
              <a:t> </a:t>
            </a:r>
            <a:r>
              <a:rPr lang="en-US" dirty="0" err="1">
                <a:effectLst/>
              </a:rPr>
              <a:t>kết</a:t>
            </a:r>
            <a:r>
              <a:rPr lang="en-US" dirty="0">
                <a:effectLst/>
              </a:rPr>
              <a:t>  </a:t>
            </a:r>
            <a:endParaRPr lang="en-US" dirty="0"/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FD239F11-A504-4174-5BF2-BFC1B3C7C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35348" y="1936269"/>
            <a:ext cx="3724275" cy="344805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A69E8913-5DB5-995E-AF0F-144AD32E6C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306943" y="2106825"/>
            <a:ext cx="5909145" cy="2404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85117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/>
              <a:t>Cách  nhận tin qua Telegram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422889" y="1025958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  Sau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liên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dùng</a:t>
            </a:r>
            <a:r>
              <a:rPr lang="en-US" dirty="0"/>
              <a:t> </a:t>
            </a:r>
            <a:r>
              <a:rPr lang="en-US" dirty="0" err="1"/>
              <a:t>ứng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Telegram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nhận</a:t>
            </a:r>
            <a:r>
              <a:rPr lang="en-US" dirty="0"/>
              <a:t> </a:t>
            </a:r>
            <a:r>
              <a:rPr lang="en-US" dirty="0" err="1"/>
              <a:t>cảnh</a:t>
            </a:r>
            <a:r>
              <a:rPr lang="en-US" dirty="0"/>
              <a:t> </a:t>
            </a:r>
            <a:r>
              <a:rPr lang="en-US" dirty="0" err="1"/>
              <a:t>báo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0E83EDBA-F2B4-D42B-8A47-1981CAEB747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27030" y="2058556"/>
            <a:ext cx="4068820" cy="3659079"/>
          </a:xfrm>
          <a:prstGeom prst="rect">
            <a:avLst/>
          </a:prstGeom>
        </p:spPr>
      </p:pic>
      <p:pic>
        <p:nvPicPr>
          <p:cNvPr id="15" name="Picture 14">
            <a:extLst>
              <a:ext uri="{FF2B5EF4-FFF2-40B4-BE49-F238E27FC236}">
                <a16:creationId xmlns:a16="http://schemas.microsoft.com/office/drawing/2014/main" id="{566D1EF3-9A00-B8E3-F859-4D5CE3B7722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073569" y="2058557"/>
            <a:ext cx="5643226" cy="36590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144002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 fontScale="90000"/>
          </a:bodyPr>
          <a:lstStyle/>
          <a:p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qua </a:t>
            </a:r>
            <a:r>
              <a:rPr lang="en-US" dirty="0" err="1"/>
              <a:t>nhiệt</a:t>
            </a:r>
            <a:r>
              <a:rPr lang="en-US" dirty="0"/>
              <a:t> </a:t>
            </a:r>
            <a:r>
              <a:rPr lang="en-US" dirty="0" err="1"/>
              <a:t>đô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ẩm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ngoại</a:t>
            </a:r>
            <a:r>
              <a:rPr lang="en-US" dirty="0"/>
              <a:t> vi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mua</a:t>
            </a:r>
            <a:r>
              <a:rPr lang="en-US" dirty="0"/>
              <a:t> </a:t>
            </a:r>
            <a:r>
              <a:rPr lang="en-US" dirty="0" err="1"/>
              <a:t>thêm</a:t>
            </a:r>
            <a:r>
              <a:rPr lang="en-US" dirty="0"/>
              <a:t> </a:t>
            </a:r>
            <a:r>
              <a:rPr lang="en-US" dirty="0" err="1"/>
              <a:t>biết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điều</a:t>
            </a:r>
            <a:r>
              <a:rPr lang="en-US" dirty="0"/>
              <a:t> </a:t>
            </a:r>
            <a:r>
              <a:rPr lang="en-US" dirty="0" err="1"/>
              <a:t>khiển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mạch</a:t>
            </a:r>
            <a:r>
              <a:rPr lang="en-US" dirty="0"/>
              <a:t> </a:t>
            </a:r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công</a:t>
            </a:r>
            <a:r>
              <a:rPr lang="en-US" dirty="0"/>
              <a:t> </a:t>
            </a:r>
            <a:r>
              <a:rPr lang="en-US" dirty="0" err="1"/>
              <a:t>xuất</a:t>
            </a:r>
            <a:r>
              <a:rPr lang="en-US" dirty="0"/>
              <a:t> </a:t>
            </a:r>
            <a:r>
              <a:rPr lang="en-US" dirty="0" err="1"/>
              <a:t>lớn</a:t>
            </a:r>
            <a:endParaRPr lang="en-US" dirty="0"/>
          </a:p>
        </p:txBody>
      </p:sp>
      <p:pic>
        <p:nvPicPr>
          <p:cNvPr id="10" name="Picture 9" descr="A picture containing electronics, electrical wiring, computer, machine&#10;&#10;Description automatically generated">
            <a:extLst>
              <a:ext uri="{FF2B5EF4-FFF2-40B4-BE49-F238E27FC236}">
                <a16:creationId xmlns:a16="http://schemas.microsoft.com/office/drawing/2014/main" id="{6647B517-9D96-EABB-CA23-9BEB7C93FB6C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56691" y="1751469"/>
            <a:ext cx="1926972" cy="3429000"/>
          </a:xfrm>
          <a:prstGeom prst="rect">
            <a:avLst/>
          </a:prstGeom>
        </p:spPr>
      </p:pic>
      <p:pic>
        <p:nvPicPr>
          <p:cNvPr id="6" name="Picture 5" descr="A screenshot of a chat&#10;&#10;Description automatically generated with low confidence">
            <a:extLst>
              <a:ext uri="{FF2B5EF4-FFF2-40B4-BE49-F238E27FC236}">
                <a16:creationId xmlns:a16="http://schemas.microsoft.com/office/drawing/2014/main" id="{263CA505-B3EE-AFF4-EF2E-544A35303ED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25127" y="3258305"/>
            <a:ext cx="4185214" cy="3384792"/>
          </a:xfrm>
          <a:prstGeom prst="rect">
            <a:avLst/>
          </a:prstGeom>
        </p:spPr>
      </p:pic>
      <p:pic>
        <p:nvPicPr>
          <p:cNvPr id="4" name="Picture 3" descr="A picture containing white, indoor&#10;&#10;Description automatically generated">
            <a:extLst>
              <a:ext uri="{FF2B5EF4-FFF2-40B4-BE49-F238E27FC236}">
                <a16:creationId xmlns:a16="http://schemas.microsoft.com/office/drawing/2014/main" id="{9C0E39A9-06A4-B50C-BC42-3C0C54F3F3A3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4355" y="1710807"/>
            <a:ext cx="4914900" cy="27717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0562934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22889" y="214903"/>
            <a:ext cx="9604325" cy="849573"/>
          </a:xfrm>
        </p:spPr>
        <p:txBody>
          <a:bodyPr>
            <a:normAutofit/>
          </a:bodyPr>
          <a:lstStyle/>
          <a:p>
            <a:r>
              <a:rPr lang="en-US" dirty="0" err="1"/>
              <a:t>Hỗ</a:t>
            </a:r>
            <a:r>
              <a:rPr lang="en-US" dirty="0"/>
              <a:t> </a:t>
            </a:r>
            <a:r>
              <a:rPr lang="en-US" dirty="0" err="1"/>
              <a:t>trợ</a:t>
            </a:r>
            <a:r>
              <a:rPr lang="en-US" dirty="0"/>
              <a:t> </a:t>
            </a:r>
            <a:r>
              <a:rPr lang="en-US" dirty="0" err="1"/>
              <a:t>kĩ</a:t>
            </a:r>
            <a:r>
              <a:rPr lang="en-US" dirty="0"/>
              <a:t> </a:t>
            </a:r>
            <a:r>
              <a:rPr lang="en-US" dirty="0" err="1"/>
              <a:t>thuật</a:t>
            </a:r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BD00741-3B33-A820-73FB-B8FC080F0780}"/>
              </a:ext>
            </a:extLst>
          </p:cNvPr>
          <p:cNvSpPr txBox="1"/>
          <p:nvPr/>
        </p:nvSpPr>
        <p:spPr>
          <a:xfrm>
            <a:off x="559368" y="1064476"/>
            <a:ext cx="8410433" cy="2031325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Email: </a:t>
            </a:r>
            <a:r>
              <a:rPr lang="en-US" dirty="0">
                <a:hlinkClick r:id="rId3"/>
              </a:rPr>
              <a:t>info@telua.co</a:t>
            </a:r>
            <a:r>
              <a:rPr lang="en-US" dirty="0"/>
              <a:t>  </a:t>
            </a:r>
            <a:r>
              <a:rPr lang="en-US" dirty="0" err="1"/>
              <a:t>hoặc</a:t>
            </a:r>
            <a:r>
              <a:rPr lang="en-US" dirty="0"/>
              <a:t> 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Phone-</a:t>
            </a:r>
            <a:r>
              <a:rPr lang="en-US" dirty="0" err="1"/>
              <a:t>Zalo</a:t>
            </a:r>
            <a:r>
              <a:rPr lang="en-US" dirty="0"/>
              <a:t>-Telegram: (+84) 0356148008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Demo: 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  <a:p>
            <a:r>
              <a:rPr lang="en-US" dirty="0"/>
              <a:t>Email : </a:t>
            </a:r>
            <a:r>
              <a:rPr lang="en-US" dirty="0">
                <a:hlinkClick r:id="rId4"/>
              </a:rPr>
              <a:t>letrthong@gmail.com</a:t>
            </a:r>
            <a:endParaRPr lang="en-US" dirty="0"/>
          </a:p>
          <a:p>
            <a:r>
              <a:rPr lang="en-US" dirty="0"/>
              <a:t>Pass:  12345678</a:t>
            </a:r>
          </a:p>
        </p:txBody>
      </p:sp>
    </p:spTree>
    <p:extLst>
      <p:ext uri="{BB962C8B-B14F-4D97-AF65-F5344CB8AC3E}">
        <p14:creationId xmlns:p14="http://schemas.microsoft.com/office/powerpoint/2010/main" val="44197076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2838DCE-FB7D-BC45-AE05-B56759F2E11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5019" y="93828"/>
            <a:ext cx="9085710" cy="6670343"/>
          </a:xfrm>
        </p:spPr>
        <p:txBody>
          <a:bodyPr>
            <a:noAutofit/>
          </a:bodyPr>
          <a:lstStyle/>
          <a:p>
            <a:r>
              <a:rPr lang="vi-VN" sz="1800" b="1" dirty="0">
                <a:solidFill>
                  <a:schemeClr val="tx1"/>
                </a:solidFill>
              </a:rPr>
              <a:t>Giải pháp IoT giám sát nhiệt độ, độ ẩm  thông qua WI-Fi</a:t>
            </a:r>
            <a:r>
              <a:rPr lang="en-US" sz="1800" b="1" dirty="0">
                <a:solidFill>
                  <a:schemeClr val="tx1"/>
                </a:solidFill>
              </a:rPr>
              <a:t> 2.4 GHz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Văn phòng, Nhà xưởng, Phòng sạch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Kho thành phẩm, Kho nguyên liệu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Tòa nhà, Kho dược phẩm, Cửa hàng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Trung tâm dữ liệu - Phòng server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Nông trại, Nhà kính - Nhà màng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Gói IoT này mang lại nhiều lợi ích cho người sử dụng, bao gồm:</a:t>
            </a:r>
            <a:br>
              <a:rPr lang="vi-VN" sz="1800" b="1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Cung cấp số liệu nhiệt độ, độ ẩm cập nhật và tin cậy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Giám sát nhiệt độ, độ ẩm mọi lúc, mọi nơi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Phát hiện kịp thời khi nhiệt độ, độ ẩm bất thường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Đảm bảo chất lượng vật tư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• Tuân thủ quy định về môi trường bảo quản hàng hóa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b="1" dirty="0">
                <a:solidFill>
                  <a:schemeClr val="tx1"/>
                </a:solidFill>
              </a:rPr>
              <a:t>Thông tin thiết bị 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Nguồn cấp: 5VDC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vi-VN" sz="1800" dirty="0">
                <a:solidFill>
                  <a:schemeClr val="tx1"/>
                </a:solidFill>
              </a:rPr>
              <a:t>- 500mA  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br>
              <a:rPr lang="en-US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Đo nhiệt độ: -40ºC…+125ºC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Thang độ ẩm: 0 - 100% RH ±3% RH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Theo dõi Online qua App, Web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Có cảnh báo qua Email, </a:t>
            </a:r>
            <a:r>
              <a:rPr lang="vi-VN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Telegram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, </a:t>
            </a:r>
            <a:b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</a:b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   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Vị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trí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trên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bản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đồ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,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cảnh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báo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thiết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</a:t>
            </a:r>
            <a:r>
              <a:rPr lang="en-US" sz="1800" dirty="0" err="1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bị</a:t>
            </a:r>
            <a:r>
              <a:rPr lang="en-US" sz="1800" dirty="0">
                <a:solidFill>
                  <a:schemeClr val="tx1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offline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Công nghệ: Wi-Fi</a:t>
            </a:r>
            <a:br>
              <a:rPr lang="vi-VN" sz="1800" dirty="0">
                <a:solidFill>
                  <a:schemeClr val="tx1"/>
                </a:solidFill>
              </a:rPr>
            </a:br>
            <a:r>
              <a:rPr lang="vi-VN" sz="1800" dirty="0">
                <a:solidFill>
                  <a:schemeClr val="tx1"/>
                </a:solidFill>
              </a:rPr>
              <a:t>    Xuất xứ: Việt Nam</a:t>
            </a: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2000" b="1" i="1" dirty="0" err="1">
                <a:solidFill>
                  <a:srgbClr val="FF0000"/>
                </a:solidFill>
              </a:rPr>
              <a:t>Telua</a:t>
            </a:r>
            <a:r>
              <a:rPr lang="en-US" sz="2000" b="1" i="1" dirty="0">
                <a:solidFill>
                  <a:srgbClr val="FF0000"/>
                </a:solidFill>
              </a:rPr>
              <a:t> IoT platform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cung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cấp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miễn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phần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mền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dưới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sẽ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thu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phí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nếu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sử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dụng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trên</a:t>
            </a:r>
            <a:r>
              <a:rPr lang="en-US" sz="2000" b="1" i="1" dirty="0">
                <a:solidFill>
                  <a:srgbClr val="FF0000"/>
                </a:solidFill>
              </a:rPr>
              <a:t> 3 </a:t>
            </a:r>
            <a:r>
              <a:rPr lang="en-US" sz="2000" b="1" i="1" dirty="0" err="1">
                <a:solidFill>
                  <a:srgbClr val="FF0000"/>
                </a:solidFill>
              </a:rPr>
              <a:t>thiết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bị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FF0000"/>
                </a:solidFill>
              </a:rPr>
              <a:t>và</a:t>
            </a:r>
            <a:r>
              <a:rPr lang="en-US" sz="2000" b="1" i="1" dirty="0">
                <a:solidFill>
                  <a:srgbClr val="FF000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bắt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đầu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thu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phí</a:t>
            </a:r>
            <a:r>
              <a:rPr lang="en-US" sz="2000" b="1" i="1" dirty="0">
                <a:solidFill>
                  <a:srgbClr val="0070C0"/>
                </a:solidFill>
              </a:rPr>
              <a:t> </a:t>
            </a:r>
            <a:r>
              <a:rPr lang="en-US" sz="2000" b="1" i="1" dirty="0" err="1">
                <a:solidFill>
                  <a:srgbClr val="0070C0"/>
                </a:solidFill>
              </a:rPr>
              <a:t>từ</a:t>
            </a:r>
            <a:r>
              <a:rPr lang="en-US" sz="2000" b="1" i="1" dirty="0">
                <a:solidFill>
                  <a:srgbClr val="0070C0"/>
                </a:solidFill>
              </a:rPr>
              <a:t> 01/2024</a:t>
            </a:r>
            <a:br>
              <a:rPr lang="en-US" sz="2000" dirty="0">
                <a:solidFill>
                  <a:srgbClr val="FF0000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br>
              <a:rPr lang="en-US" sz="1800" dirty="0">
                <a:solidFill>
                  <a:schemeClr val="tx1"/>
                </a:solidFill>
              </a:rPr>
            </a:b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</p:spTree>
    <p:extLst>
      <p:ext uri="{BB962C8B-B14F-4D97-AF65-F5344CB8AC3E}">
        <p14:creationId xmlns:p14="http://schemas.microsoft.com/office/powerpoint/2010/main" val="30012367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BD8A3C38-6642-8A2F-ECEA-BE4D8CE592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941048" y="1331494"/>
            <a:ext cx="5815802" cy="4491790"/>
          </a:xfrm>
        </p:spPr>
        <p:txBody>
          <a:bodyPr>
            <a:normAutofit/>
          </a:bodyPr>
          <a:lstStyle/>
          <a:p>
            <a:r>
              <a:rPr lang="en-US" sz="2000" dirty="0">
                <a:solidFill>
                  <a:schemeClr val="tx1"/>
                </a:solidFill>
              </a:rPr>
              <a:t>-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có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dễ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dàng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bị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lỗi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br>
              <a:rPr lang="en-US" sz="2000" dirty="0">
                <a:solidFill>
                  <a:schemeClr val="tx1"/>
                </a:solidFill>
              </a:rPr>
            </a:br>
            <a:r>
              <a:rPr lang="en-US" sz="2000" dirty="0">
                <a:solidFill>
                  <a:schemeClr val="tx1"/>
                </a:solidFill>
              </a:rPr>
              <a:t>- Qua </a:t>
            </a:r>
            <a:r>
              <a:rPr lang="en-US" sz="2000" dirty="0" err="1">
                <a:solidFill>
                  <a:schemeClr val="tx1"/>
                </a:solidFill>
              </a:rPr>
              <a:t>thời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gian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khuyến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cáo</a:t>
            </a:r>
            <a:r>
              <a:rPr lang="en-US" sz="2000" dirty="0">
                <a:solidFill>
                  <a:schemeClr val="tx1"/>
                </a:solidFill>
              </a:rPr>
              <a:t>  </a:t>
            </a:r>
            <a:r>
              <a:rPr lang="en-US" sz="2000" dirty="0" err="1">
                <a:solidFill>
                  <a:schemeClr val="tx1"/>
                </a:solidFill>
              </a:rPr>
              <a:t>cảm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biến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nên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được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thay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đổi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để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đảm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bảo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độ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chính</a:t>
            </a:r>
            <a:r>
              <a:rPr lang="en-US" sz="2000" dirty="0">
                <a:solidFill>
                  <a:schemeClr val="tx1"/>
                </a:solidFill>
              </a:rPr>
              <a:t> </a:t>
            </a:r>
            <a:r>
              <a:rPr lang="en-US" sz="2000" dirty="0" err="1">
                <a:solidFill>
                  <a:schemeClr val="tx1"/>
                </a:solidFill>
              </a:rPr>
              <a:t>xác</a:t>
            </a:r>
            <a:endParaRPr lang="en-US" sz="2000" dirty="0">
              <a:solidFill>
                <a:schemeClr val="tx1"/>
              </a:solidFill>
            </a:endParaRPr>
          </a:p>
        </p:txBody>
      </p:sp>
      <p:sp>
        <p:nvSpPr>
          <p:cNvPr id="10" name="Title 2">
            <a:extLst>
              <a:ext uri="{FF2B5EF4-FFF2-40B4-BE49-F238E27FC236}">
                <a16:creationId xmlns:a16="http://schemas.microsoft.com/office/drawing/2014/main" id="{3FAE59EA-E543-EE58-B310-7F5C215E8ABE}"/>
              </a:ext>
            </a:extLst>
          </p:cNvPr>
          <p:cNvSpPr txBox="1">
            <a:spLocks/>
          </p:cNvSpPr>
          <p:nvPr/>
        </p:nvSpPr>
        <p:spPr>
          <a:xfrm>
            <a:off x="727030" y="228600"/>
            <a:ext cx="8596668" cy="849573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dirty="0" err="1"/>
              <a:t>Cảm</a:t>
            </a:r>
            <a:r>
              <a:rPr lang="en-US" dirty="0"/>
              <a:t> </a:t>
            </a:r>
            <a:r>
              <a:rPr lang="en-US" dirty="0" err="1"/>
              <a:t>biến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qua </a:t>
            </a:r>
            <a:r>
              <a:rPr lang="en-US" dirty="0" err="1"/>
              <a:t>cổng</a:t>
            </a:r>
            <a:r>
              <a:rPr lang="en-US" dirty="0"/>
              <a:t> USB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81967C9F-30D5-BB69-43F5-A5A5A29967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17282" y="1331494"/>
            <a:ext cx="2667000" cy="4391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526993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Hướng</a:t>
            </a:r>
            <a:r>
              <a:rPr lang="en-US" dirty="0"/>
              <a:t> </a:t>
            </a:r>
            <a:r>
              <a:rPr lang="en-US" dirty="0" err="1"/>
              <a:t>dẫn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kí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1310185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 err="1">
                <a:solidFill>
                  <a:schemeClr val="tx1"/>
                </a:solidFill>
              </a:rPr>
              <a:t>Cần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hai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để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một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thiết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bị</a:t>
            </a:r>
            <a:r>
              <a:rPr lang="en-US" sz="1800" b="1" dirty="0">
                <a:solidFill>
                  <a:schemeClr val="tx1"/>
                </a:solidFill>
              </a:rPr>
              <a:t>  </a:t>
            </a:r>
            <a:r>
              <a:rPr lang="en-US" sz="1800" b="1" dirty="0" err="1">
                <a:solidFill>
                  <a:schemeClr val="tx1"/>
                </a:solidFill>
              </a:rPr>
              <a:t>có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thể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kết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nối</a:t>
            </a:r>
            <a:r>
              <a:rPr lang="en-US" sz="1800" b="1" dirty="0">
                <a:solidFill>
                  <a:schemeClr val="tx1"/>
                </a:solidFill>
              </a:rPr>
              <a:t> </a:t>
            </a:r>
            <a:r>
              <a:rPr lang="en-US" sz="1800" b="1" dirty="0" err="1">
                <a:solidFill>
                  <a:schemeClr val="tx1"/>
                </a:solidFill>
              </a:rPr>
              <a:t>lên</a:t>
            </a:r>
            <a:r>
              <a:rPr lang="en-US" sz="1800" b="1" dirty="0">
                <a:solidFill>
                  <a:schemeClr val="tx1"/>
                </a:solidFill>
              </a:rPr>
              <a:t> cloud</a:t>
            </a:r>
          </a:p>
          <a:p>
            <a:endParaRPr lang="en-US" sz="1800" b="1" dirty="0">
              <a:solidFill>
                <a:schemeClr val="tx1"/>
              </a:solidFill>
            </a:endParaRP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1</a:t>
            </a:r>
            <a:r>
              <a:rPr lang="en-US" sz="1800" dirty="0">
                <a:solidFill>
                  <a:schemeClr val="tx1"/>
                </a:solidFill>
              </a:rPr>
              <a:t>: 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lập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nối</a:t>
            </a:r>
            <a:r>
              <a:rPr lang="en-US" sz="1800" dirty="0">
                <a:solidFill>
                  <a:schemeClr val="tx1"/>
                </a:solidFill>
              </a:rPr>
              <a:t> Wi-Fi </a:t>
            </a:r>
            <a:r>
              <a:rPr lang="en-US" sz="1800" dirty="0" err="1">
                <a:solidFill>
                  <a:schemeClr val="tx1"/>
                </a:solidFill>
              </a:rPr>
              <a:t>giữa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và</a:t>
            </a:r>
            <a:r>
              <a:rPr lang="en-US" sz="1800" dirty="0">
                <a:solidFill>
                  <a:schemeClr val="tx1"/>
                </a:solidFill>
              </a:rPr>
              <a:t> Internet</a:t>
            </a:r>
          </a:p>
          <a:p>
            <a:r>
              <a:rPr lang="en-US" sz="1800" b="1" dirty="0" err="1">
                <a:solidFill>
                  <a:schemeClr val="tx1"/>
                </a:solidFill>
              </a:rPr>
              <a:t>Bước</a:t>
            </a:r>
            <a:r>
              <a:rPr lang="en-US" sz="1800" b="1" dirty="0">
                <a:solidFill>
                  <a:schemeClr val="tx1"/>
                </a:solidFill>
              </a:rPr>
              <a:t> 2</a:t>
            </a:r>
            <a:r>
              <a:rPr lang="en-US" sz="1800" dirty="0">
                <a:solidFill>
                  <a:schemeClr val="tx1"/>
                </a:solidFill>
              </a:rPr>
              <a:t>:  Liên </a:t>
            </a:r>
            <a:r>
              <a:rPr lang="en-US" sz="1800" dirty="0" err="1">
                <a:solidFill>
                  <a:schemeClr val="tx1"/>
                </a:solidFill>
              </a:rPr>
              <a:t>kết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thiết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bị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 err="1">
                <a:solidFill>
                  <a:schemeClr val="tx1"/>
                </a:solidFill>
              </a:rPr>
              <a:t>với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  <a:r>
              <a:rPr lang="en-US" sz="1800" dirty="0">
                <a:solidFill>
                  <a:schemeClr val="tx1"/>
                </a:solidFill>
                <a:hlinkClick r:id="rId3"/>
              </a:rPr>
              <a:t>https://telua.co/aiot</a:t>
            </a:r>
            <a:r>
              <a:rPr lang="en-US" sz="1800" dirty="0">
                <a:solidFill>
                  <a:schemeClr val="tx1"/>
                </a:solidFill>
              </a:rPr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76226630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90" y="1160978"/>
            <a:ext cx="5063510" cy="1754326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chưa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internet,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trở</a:t>
            </a:r>
            <a:r>
              <a:rPr lang="en-US" dirty="0"/>
              <a:t> </a:t>
            </a:r>
            <a:r>
              <a:rPr lang="en-US" dirty="0" err="1"/>
              <a:t>thành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 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quét</a:t>
            </a:r>
            <a:r>
              <a:rPr lang="en-US" dirty="0"/>
              <a:t> Wi-Fi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tìm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  <a:p>
            <a:endParaRPr lang="en-US" dirty="0"/>
          </a:p>
          <a:p>
            <a:r>
              <a:rPr lang="en-US" dirty="0" err="1"/>
              <a:t>Tên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i="1" dirty="0" err="1">
                <a:solidFill>
                  <a:srgbClr val="FF0000"/>
                </a:solidFill>
              </a:rPr>
              <a:t>Telua</a:t>
            </a:r>
            <a:r>
              <a:rPr lang="en-US" i="1" dirty="0">
                <a:solidFill>
                  <a:srgbClr val="FF0000"/>
                </a:solidFill>
              </a:rPr>
              <a:t>_</a:t>
            </a:r>
            <a:r>
              <a:rPr lang="en-US" dirty="0"/>
              <a:t>*</a:t>
            </a:r>
          </a:p>
          <a:p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điểm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: </a:t>
            </a:r>
            <a:r>
              <a:rPr lang="en-US" b="1" dirty="0">
                <a:solidFill>
                  <a:srgbClr val="FF0000"/>
                </a:solidFill>
              </a:rPr>
              <a:t>12345678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D2F33F7B-B1A8-014A-6B9D-6DDDA11CD07A}"/>
              </a:ext>
            </a:extLst>
          </p:cNvPr>
          <p:cNvSpPr txBox="1"/>
          <p:nvPr/>
        </p:nvSpPr>
        <p:spPr>
          <a:xfrm>
            <a:off x="422890" y="780006"/>
            <a:ext cx="5215911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  </a:t>
            </a:r>
            <a:r>
              <a:rPr lang="en-US" dirty="0" err="1"/>
              <a:t>Cấp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5VDC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EC0D208B-ED80-C9E3-5D8D-A4790280156C}"/>
              </a:ext>
            </a:extLst>
          </p:cNvPr>
          <p:cNvSpPr txBox="1"/>
          <p:nvPr/>
        </p:nvSpPr>
        <p:spPr>
          <a:xfrm>
            <a:off x="291718" y="2967057"/>
            <a:ext cx="5550428" cy="286232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342900" indent="-342900">
              <a:buAutoNum type="arabicPlain" startAt="3"/>
            </a:pPr>
            <a:r>
              <a:rPr lang="en-US" dirty="0" err="1"/>
              <a:t>Mở</a:t>
            </a:r>
            <a:r>
              <a:rPr lang="en-US" dirty="0"/>
              <a:t> </a:t>
            </a:r>
            <a:r>
              <a:rPr lang="en-US" dirty="0" err="1"/>
              <a:t>trình</a:t>
            </a:r>
            <a:r>
              <a:rPr lang="en-US" dirty="0"/>
              <a:t> </a:t>
            </a:r>
            <a:r>
              <a:rPr lang="en-US" dirty="0" err="1"/>
              <a:t>duyệt</a:t>
            </a:r>
            <a:r>
              <a:rPr lang="en-US" dirty="0"/>
              <a:t> web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FireFox</a:t>
            </a:r>
            <a:r>
              <a:rPr lang="en-US" dirty="0"/>
              <a:t>, Chrome …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gõ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>
                <a:hlinkClick r:id="rId3"/>
              </a:rPr>
              <a:t>http://192.168.0.1</a:t>
            </a:r>
            <a:r>
              <a:rPr lang="en-US" dirty="0"/>
              <a:t>  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thanh</a:t>
            </a:r>
            <a:r>
              <a:rPr lang="en-US" dirty="0"/>
              <a:t> </a:t>
            </a:r>
            <a:r>
              <a:rPr lang="en-US" dirty="0" err="1"/>
              <a:t>địa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 </a:t>
            </a:r>
            <a:r>
              <a:rPr lang="en-US" dirty="0" err="1"/>
              <a:t>sau</a:t>
            </a:r>
            <a:r>
              <a:rPr lang="en-US" dirty="0"/>
              <a:t>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điền</a:t>
            </a:r>
            <a:r>
              <a:rPr lang="en-US" dirty="0"/>
              <a:t> </a:t>
            </a:r>
            <a:r>
              <a:rPr lang="en-US" dirty="0" err="1"/>
              <a:t>thông</a:t>
            </a:r>
            <a:r>
              <a:rPr lang="en-US" dirty="0"/>
              <a:t> tin </a:t>
            </a:r>
            <a:r>
              <a:rPr lang="en-US" dirty="0" err="1"/>
              <a:t>của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được</a:t>
            </a:r>
            <a:r>
              <a:rPr lang="en-US" dirty="0"/>
              <a:t> </a:t>
            </a:r>
            <a:r>
              <a:rPr lang="en-US" dirty="0" err="1"/>
              <a:t>lưu</a:t>
            </a:r>
            <a:r>
              <a:rPr lang="en-US" dirty="0"/>
              <a:t> </a:t>
            </a:r>
            <a:r>
              <a:rPr lang="en-US" dirty="0" err="1"/>
              <a:t>trên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</a:p>
          <a:p>
            <a:r>
              <a:rPr lang="en-US" dirty="0"/>
              <a:t>- </a:t>
            </a:r>
            <a:r>
              <a:rPr lang="en-US" dirty="0" err="1"/>
              <a:t>Mật</a:t>
            </a:r>
            <a:r>
              <a:rPr lang="en-US" dirty="0"/>
              <a:t>  </a:t>
            </a:r>
            <a:r>
              <a:rPr lang="en-US" dirty="0" err="1"/>
              <a:t>khẩu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một</a:t>
            </a:r>
            <a:r>
              <a:rPr lang="en-US" dirty="0"/>
              <a:t> </a:t>
            </a:r>
            <a:r>
              <a:rPr lang="en-US" dirty="0" err="1"/>
              <a:t>lần</a:t>
            </a:r>
            <a:r>
              <a:rPr lang="en-US" dirty="0"/>
              <a:t> </a:t>
            </a:r>
            <a:r>
              <a:rPr lang="en-US" dirty="0" err="1"/>
              <a:t>duy</a:t>
            </a:r>
            <a:r>
              <a:rPr lang="en-US" dirty="0"/>
              <a:t> </a:t>
            </a:r>
            <a:r>
              <a:rPr lang="en-US" dirty="0" err="1"/>
              <a:t>nhất</a:t>
            </a:r>
            <a:r>
              <a:rPr lang="en-US" dirty="0"/>
              <a:t>,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r>
              <a:rPr lang="en-US" dirty="0"/>
              <a:t> Wi-Fi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đổi</a:t>
            </a:r>
            <a:r>
              <a:rPr lang="en-US" dirty="0"/>
              <a:t>  </a:t>
            </a:r>
            <a:r>
              <a:rPr lang="en-US" dirty="0" err="1"/>
              <a:t>thì</a:t>
            </a:r>
            <a:r>
              <a:rPr lang="en-US" dirty="0"/>
              <a:t> </a:t>
            </a:r>
            <a:r>
              <a:rPr lang="en-US" dirty="0" err="1"/>
              <a:t>chỉ</a:t>
            </a:r>
            <a:r>
              <a:rPr lang="en-US" dirty="0"/>
              <a:t> </a:t>
            </a:r>
            <a:r>
              <a:rPr lang="en-US" dirty="0" err="1"/>
              <a:t>cần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mật</a:t>
            </a:r>
            <a:r>
              <a:rPr lang="en-US" dirty="0"/>
              <a:t> </a:t>
            </a:r>
            <a:r>
              <a:rPr lang="en-US" dirty="0" err="1"/>
              <a:t>khẩu</a:t>
            </a:r>
            <a:endParaRPr lang="en-US" dirty="0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0B0A0D-4179-4EC7-B1DA-500084CD6BF6}"/>
              </a:ext>
            </a:extLst>
          </p:cNvPr>
          <p:cNvSpPr txBox="1"/>
          <p:nvPr/>
        </p:nvSpPr>
        <p:spPr>
          <a:xfrm>
            <a:off x="422890" y="6112741"/>
            <a:ext cx="538766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  Sau 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nhấn</a:t>
            </a:r>
            <a:r>
              <a:rPr lang="en-US" dirty="0"/>
              <a:t> “</a:t>
            </a:r>
            <a:r>
              <a:rPr lang="en-US" dirty="0" err="1"/>
              <a:t>Xac</a:t>
            </a:r>
            <a:r>
              <a:rPr lang="en-US" dirty="0"/>
              <a:t> Nhan”  </a:t>
            </a:r>
            <a:r>
              <a:rPr lang="en-US" dirty="0" err="1"/>
              <a:t>xin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</a:t>
            </a:r>
            <a:r>
              <a:rPr lang="en-US" dirty="0" err="1"/>
              <a:t>với</a:t>
            </a:r>
            <a:r>
              <a:rPr lang="en-US" dirty="0"/>
              <a:t> internet  </a:t>
            </a:r>
          </a:p>
        </p:txBody>
      </p:sp>
      <p:pic>
        <p:nvPicPr>
          <p:cNvPr id="8" name="Picture 7" descr="A screenshot of a phone&#10;&#10;Description automatically generated with medium confidence">
            <a:extLst>
              <a:ext uri="{FF2B5EF4-FFF2-40B4-BE49-F238E27FC236}">
                <a16:creationId xmlns:a16="http://schemas.microsoft.com/office/drawing/2014/main" id="{E67789BB-630F-1535-0692-7A69BF6B90F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48766" y="762336"/>
            <a:ext cx="2477944" cy="4409441"/>
          </a:xfrm>
          <a:prstGeom prst="rect">
            <a:avLst/>
          </a:prstGeom>
        </p:spPr>
      </p:pic>
      <p:pic>
        <p:nvPicPr>
          <p:cNvPr id="12" name="Picture 11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E042E878-E972-12B7-32DC-5B3C8C523E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9417" y="838491"/>
            <a:ext cx="2407863" cy="4284733"/>
          </a:xfrm>
          <a:prstGeom prst="rect">
            <a:avLst/>
          </a:prstGeom>
        </p:spPr>
      </p:pic>
      <p:pic>
        <p:nvPicPr>
          <p:cNvPr id="6" name="Picture 5" descr="A logo of a google chrome&#10;&#10;Description automatically generated with low confidence">
            <a:extLst>
              <a:ext uri="{FF2B5EF4-FFF2-40B4-BE49-F238E27FC236}">
                <a16:creationId xmlns:a16="http://schemas.microsoft.com/office/drawing/2014/main" id="{39E0A0E4-6F47-CEF2-5AED-5E02DC93F62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8338" y="3959714"/>
            <a:ext cx="646332" cy="646332"/>
          </a:xfrm>
          <a:prstGeom prst="rect">
            <a:avLst/>
          </a:prstGeom>
        </p:spPr>
      </p:pic>
      <p:pic>
        <p:nvPicPr>
          <p:cNvPr id="14" name="Picture 13" descr="A logo of a fox and a bird&#10;&#10;Description automatically generated with low confidence">
            <a:extLst>
              <a:ext uri="{FF2B5EF4-FFF2-40B4-BE49-F238E27FC236}">
                <a16:creationId xmlns:a16="http://schemas.microsoft.com/office/drawing/2014/main" id="{237BAC58-599D-48FE-E16A-27660E98F433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8608" y="3931920"/>
            <a:ext cx="620930" cy="646332"/>
          </a:xfrm>
          <a:prstGeom prst="rect">
            <a:avLst/>
          </a:prstGeom>
        </p:spPr>
      </p:pic>
      <p:pic>
        <p:nvPicPr>
          <p:cNvPr id="16" name="Picture 15" descr="A blue and green logo&#10;&#10;Description automatically generated with low confidence">
            <a:extLst>
              <a:ext uri="{FF2B5EF4-FFF2-40B4-BE49-F238E27FC236}">
                <a16:creationId xmlns:a16="http://schemas.microsoft.com/office/drawing/2014/main" id="{A92F1DC5-62E7-FB44-E0C9-7AA3236F56D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4165" y="3974973"/>
            <a:ext cx="846491" cy="8464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3722777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lập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6" name="Picture 5" descr="A screenshot of a computer&#10;&#10;Description automatically generated with medium confidence">
            <a:extLst>
              <a:ext uri="{FF2B5EF4-FFF2-40B4-BE49-F238E27FC236}">
                <a16:creationId xmlns:a16="http://schemas.microsoft.com/office/drawing/2014/main" id="{0C21E517-7C6B-275D-C751-104DFCEFCDBA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22758" y="847684"/>
            <a:ext cx="3296190" cy="5865491"/>
          </a:xfrm>
          <a:prstGeom prst="rect">
            <a:avLst/>
          </a:prstGeom>
        </p:spPr>
      </p:pic>
      <p:sp>
        <p:nvSpPr>
          <p:cNvPr id="11" name="TextBox 10">
            <a:extLst>
              <a:ext uri="{FF2B5EF4-FFF2-40B4-BE49-F238E27FC236}">
                <a16:creationId xmlns:a16="http://schemas.microsoft.com/office/drawing/2014/main" id="{AA18819E-BDCF-8B76-DEF7-FA8C5A71A364}"/>
              </a:ext>
            </a:extLst>
          </p:cNvPr>
          <p:cNvSpPr txBox="1"/>
          <p:nvPr/>
        </p:nvSpPr>
        <p:spPr>
          <a:xfrm>
            <a:off x="457625" y="1130984"/>
            <a:ext cx="5215911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L="285750" indent="-285750">
              <a:buFontTx/>
              <a:buChar char="-"/>
            </a:pP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nối</a:t>
            </a:r>
            <a:r>
              <a:rPr lang="en-US" dirty="0"/>
              <a:t> Internet, </a:t>
            </a:r>
            <a:r>
              <a:rPr lang="en-US" dirty="0" err="1"/>
              <a:t>bạn</a:t>
            </a:r>
            <a:r>
              <a:rPr lang="en-US" dirty="0"/>
              <a:t> </a:t>
            </a:r>
            <a:r>
              <a:rPr lang="en-US" dirty="0" err="1"/>
              <a:t>sẽ</a:t>
            </a:r>
            <a:r>
              <a:rPr lang="en-US" dirty="0"/>
              <a:t> </a:t>
            </a:r>
            <a:r>
              <a:rPr lang="en-US" dirty="0" err="1"/>
              <a:t>kết</a:t>
            </a:r>
            <a:r>
              <a:rPr lang="en-US" dirty="0"/>
              <a:t> </a:t>
            </a:r>
            <a:r>
              <a:rPr lang="en-US" dirty="0" err="1"/>
              <a:t>dòng</a:t>
            </a:r>
            <a:r>
              <a:rPr lang="en-US" dirty="0"/>
              <a:t> </a:t>
            </a:r>
            <a:r>
              <a:rPr lang="en-US" dirty="0" err="1"/>
              <a:t>chử</a:t>
            </a:r>
            <a:r>
              <a:rPr lang="en-US" dirty="0"/>
              <a:t> </a:t>
            </a:r>
            <a:r>
              <a:rPr lang="en-US" dirty="0" err="1"/>
              <a:t>đỏ</a:t>
            </a:r>
            <a:r>
              <a:rPr lang="en-US" dirty="0"/>
              <a:t> </a:t>
            </a:r>
            <a:r>
              <a:rPr lang="en-US" dirty="0" err="1"/>
              <a:t>giống</a:t>
            </a:r>
            <a:r>
              <a:rPr lang="en-US" dirty="0"/>
              <a:t> </a:t>
            </a:r>
            <a:r>
              <a:rPr lang="en-US" dirty="0" err="1"/>
              <a:t>như</a:t>
            </a:r>
            <a:r>
              <a:rPr lang="en-US" dirty="0"/>
              <a:t> </a:t>
            </a:r>
            <a:r>
              <a:rPr lang="en-US" dirty="0" err="1"/>
              <a:t>bên</a:t>
            </a:r>
            <a:r>
              <a:rPr lang="en-US" dirty="0"/>
              <a:t> </a:t>
            </a:r>
            <a:r>
              <a:rPr lang="en-US" dirty="0" err="1"/>
              <a:t>dưới</a:t>
            </a:r>
            <a:endParaRPr lang="en-US" dirty="0"/>
          </a:p>
          <a:p>
            <a:pPr marL="285750" indent="-285750">
              <a:buFontTx/>
              <a:buChar char="-"/>
            </a:pPr>
            <a:r>
              <a:rPr lang="en-US" dirty="0"/>
              <a:t>Sau </a:t>
            </a:r>
            <a:r>
              <a:rPr lang="en-US" dirty="0" err="1"/>
              <a:t>đó</a:t>
            </a:r>
            <a:r>
              <a:rPr lang="en-US" dirty="0"/>
              <a:t> </a:t>
            </a:r>
            <a:r>
              <a:rPr lang="en-US" dirty="0" err="1"/>
              <a:t>có</a:t>
            </a:r>
            <a:r>
              <a:rPr lang="en-US" dirty="0"/>
              <a:t> </a:t>
            </a:r>
            <a:r>
              <a:rPr lang="en-US" dirty="0" err="1"/>
              <a:t>thể</a:t>
            </a:r>
            <a:r>
              <a:rPr lang="en-US" dirty="0"/>
              <a:t> </a:t>
            </a:r>
            <a:r>
              <a:rPr lang="en-US" dirty="0" err="1"/>
              <a:t>rút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cắm</a:t>
            </a:r>
            <a:r>
              <a:rPr lang="en-US" dirty="0"/>
              <a:t> </a:t>
            </a:r>
            <a:r>
              <a:rPr lang="en-US" dirty="0" err="1"/>
              <a:t>nguồn</a:t>
            </a:r>
            <a:r>
              <a:rPr lang="en-US" dirty="0"/>
              <a:t> </a:t>
            </a:r>
            <a:r>
              <a:rPr lang="en-US" dirty="0" err="1"/>
              <a:t>lại</a:t>
            </a:r>
            <a:r>
              <a:rPr lang="en-US" dirty="0"/>
              <a:t> </a:t>
            </a:r>
            <a:r>
              <a:rPr lang="en-US" dirty="0" err="1"/>
              <a:t>nếu</a:t>
            </a:r>
            <a:r>
              <a:rPr lang="en-US" dirty="0"/>
              <a:t> </a:t>
            </a:r>
            <a:r>
              <a:rPr lang="en-US" dirty="0" err="1"/>
              <a:t>không</a:t>
            </a:r>
            <a:r>
              <a:rPr lang="en-US" dirty="0"/>
              <a:t> </a:t>
            </a:r>
            <a:r>
              <a:rPr lang="en-US" dirty="0" err="1"/>
              <a:t>muốn</a:t>
            </a:r>
            <a:r>
              <a:rPr lang="en-US" dirty="0"/>
              <a:t> </a:t>
            </a:r>
            <a:r>
              <a:rPr lang="en-US" dirty="0" err="1"/>
              <a:t>chờ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  <a:r>
              <a:rPr lang="en-US" dirty="0" err="1"/>
              <a:t>tự</a:t>
            </a:r>
            <a:r>
              <a:rPr lang="en-US" dirty="0"/>
              <a:t> </a:t>
            </a:r>
            <a:r>
              <a:rPr lang="en-US" dirty="0" err="1"/>
              <a:t>tắt</a:t>
            </a:r>
            <a:r>
              <a:rPr lang="en-US" dirty="0"/>
              <a:t> </a:t>
            </a:r>
            <a:r>
              <a:rPr lang="en-US" dirty="0" err="1"/>
              <a:t>chế</a:t>
            </a:r>
            <a:r>
              <a:rPr lang="en-US" dirty="0"/>
              <a:t> </a:t>
            </a:r>
            <a:r>
              <a:rPr lang="en-US" dirty="0" err="1"/>
              <a:t>độ</a:t>
            </a:r>
            <a:r>
              <a:rPr lang="en-US" dirty="0"/>
              <a:t>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 err="1"/>
              <a:t>trước</a:t>
            </a:r>
            <a:r>
              <a:rPr lang="en-US" dirty="0"/>
              <a:t> </a:t>
            </a:r>
            <a:r>
              <a:rPr lang="en-US" dirty="0" err="1"/>
              <a:t>khi</a:t>
            </a:r>
            <a:r>
              <a:rPr lang="en-US" dirty="0"/>
              <a:t> </a:t>
            </a:r>
            <a:r>
              <a:rPr lang="en-US" dirty="0" err="1"/>
              <a:t>ra</a:t>
            </a:r>
            <a:r>
              <a:rPr lang="en-US" dirty="0"/>
              <a:t> internet </a:t>
            </a:r>
          </a:p>
        </p:txBody>
      </p:sp>
    </p:spTree>
    <p:extLst>
      <p:ext uri="{BB962C8B-B14F-4D97-AF65-F5344CB8AC3E}">
        <p14:creationId xmlns:p14="http://schemas.microsoft.com/office/powerpoint/2010/main" val="40576862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1. </a:t>
            </a:r>
            <a:r>
              <a:rPr lang="en-US" dirty="0" err="1"/>
              <a:t>Truy</a:t>
            </a:r>
            <a:r>
              <a:rPr lang="en-US" dirty="0"/>
              <a:t> </a:t>
            </a:r>
            <a:r>
              <a:rPr lang="en-US" dirty="0" err="1"/>
              <a:t>cập</a:t>
            </a:r>
            <a:r>
              <a:rPr lang="en-US" dirty="0"/>
              <a:t> </a:t>
            </a:r>
            <a:r>
              <a:rPr lang="en-US" dirty="0">
                <a:hlinkClick r:id="rId2"/>
              </a:rPr>
              <a:t>https://telua.co/</a:t>
            </a:r>
            <a:r>
              <a:rPr lang="en-US" dirty="0"/>
              <a:t> </a:t>
            </a:r>
            <a:r>
              <a:rPr lang="en-US" dirty="0" err="1"/>
              <a:t>và</a:t>
            </a:r>
            <a:r>
              <a:rPr lang="en-US" dirty="0"/>
              <a:t> </a:t>
            </a:r>
            <a:r>
              <a:rPr lang="en-US" dirty="0" err="1"/>
              <a:t>chọn</a:t>
            </a:r>
            <a:r>
              <a:rPr lang="en-US" dirty="0"/>
              <a:t> </a:t>
            </a:r>
            <a:r>
              <a:rPr lang="en-US" b="1" dirty="0" err="1"/>
              <a:t>AIoT</a:t>
            </a:r>
            <a:r>
              <a:rPr lang="en-US" dirty="0"/>
              <a:t>  </a:t>
            </a:r>
          </a:p>
        </p:txBody>
      </p:sp>
      <p:pic>
        <p:nvPicPr>
          <p:cNvPr id="16" name="Picture 15">
            <a:extLst>
              <a:ext uri="{FF2B5EF4-FFF2-40B4-BE49-F238E27FC236}">
                <a16:creationId xmlns:a16="http://schemas.microsoft.com/office/drawing/2014/main" id="{DC3DB521-C6FF-4FC7-A5BC-A164BFC666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509" y="1599084"/>
            <a:ext cx="4708570" cy="2139026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779A231C-549F-1C94-AB91-02F7097A41E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7030" y="4423711"/>
            <a:ext cx="6743183" cy="2139026"/>
          </a:xfrm>
          <a:prstGeom prst="rect">
            <a:avLst/>
          </a:prstGeom>
        </p:spPr>
      </p:pic>
      <p:sp>
        <p:nvSpPr>
          <p:cNvPr id="19" name="TextBox 18">
            <a:extLst>
              <a:ext uri="{FF2B5EF4-FFF2-40B4-BE49-F238E27FC236}">
                <a16:creationId xmlns:a16="http://schemas.microsoft.com/office/drawing/2014/main" id="{F26D8926-96C6-3D11-427B-10135C4A3414}"/>
              </a:ext>
            </a:extLst>
          </p:cNvPr>
          <p:cNvSpPr txBox="1"/>
          <p:nvPr/>
        </p:nvSpPr>
        <p:spPr>
          <a:xfrm>
            <a:off x="422888" y="3882367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2.  </a:t>
            </a:r>
            <a:r>
              <a:rPr lang="en-US" dirty="0" err="1"/>
              <a:t>Sử</a:t>
            </a:r>
            <a:r>
              <a:rPr lang="en-US" dirty="0"/>
              <a:t> </a:t>
            </a:r>
            <a:r>
              <a:rPr lang="en-US" dirty="0" err="1"/>
              <a:t>dụng</a:t>
            </a:r>
            <a:r>
              <a:rPr lang="en-US" dirty="0"/>
              <a:t> email </a:t>
            </a:r>
            <a:r>
              <a:rPr lang="en-US" dirty="0" err="1"/>
              <a:t>để</a:t>
            </a:r>
            <a:r>
              <a:rPr lang="en-US" dirty="0"/>
              <a:t> </a:t>
            </a:r>
            <a:r>
              <a:rPr lang="en-US" dirty="0" err="1"/>
              <a:t>đăng</a:t>
            </a:r>
            <a:r>
              <a:rPr lang="en-US" dirty="0"/>
              <a:t> </a:t>
            </a:r>
            <a:r>
              <a:rPr lang="en-US" dirty="0" err="1"/>
              <a:t>nhập</a:t>
            </a:r>
            <a:r>
              <a:rPr lang="en-US" dirty="0"/>
              <a:t> </a:t>
            </a:r>
            <a:r>
              <a:rPr lang="en-US" dirty="0">
                <a:hlinkClick r:id="rId5"/>
              </a:rPr>
              <a:t>https://telua.co/aiot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38759750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Kích</a:t>
            </a:r>
            <a:r>
              <a:rPr lang="en-US" dirty="0"/>
              <a:t> </a:t>
            </a:r>
            <a:r>
              <a:rPr lang="en-US" dirty="0" err="1"/>
              <a:t>hoạt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endParaRPr lang="en-US" dirty="0"/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88CDFD8-9FE2-8F78-AD9F-FD8B6E98716A}"/>
              </a:ext>
            </a:extLst>
          </p:cNvPr>
          <p:cNvSpPr txBox="1"/>
          <p:nvPr/>
        </p:nvSpPr>
        <p:spPr>
          <a:xfrm>
            <a:off x="422889" y="1025958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3.  </a:t>
            </a:r>
            <a:r>
              <a:rPr lang="en-US" dirty="0" err="1"/>
              <a:t>Nhấp</a:t>
            </a:r>
            <a:r>
              <a:rPr lang="en-US" dirty="0"/>
              <a:t> </a:t>
            </a:r>
            <a:r>
              <a:rPr lang="en-US" dirty="0" err="1"/>
              <a:t>vào</a:t>
            </a:r>
            <a:r>
              <a:rPr lang="en-US" dirty="0"/>
              <a:t>  </a:t>
            </a:r>
            <a:r>
              <a:rPr lang="en-US" dirty="0" err="1"/>
              <a:t>nút</a:t>
            </a:r>
            <a:r>
              <a:rPr lang="en-US" dirty="0"/>
              <a:t>  “</a:t>
            </a:r>
            <a:r>
              <a:rPr lang="en-US" dirty="0" err="1"/>
              <a:t>Thêm</a:t>
            </a:r>
            <a:r>
              <a:rPr lang="en-US" dirty="0"/>
              <a:t>” </a:t>
            </a:r>
          </a:p>
        </p:txBody>
      </p:sp>
      <p:pic>
        <p:nvPicPr>
          <p:cNvPr id="25" name="Picture 24">
            <a:extLst>
              <a:ext uri="{FF2B5EF4-FFF2-40B4-BE49-F238E27FC236}">
                <a16:creationId xmlns:a16="http://schemas.microsoft.com/office/drawing/2014/main" id="{8ECC352A-1D1A-D96E-B84B-BE5220377EE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23259" y="1395291"/>
            <a:ext cx="4404341" cy="2415654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9DB451E6-1FDC-65FB-377C-F057F0CF86B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29153" y="4688966"/>
            <a:ext cx="5006021" cy="1696119"/>
          </a:xfrm>
          <a:prstGeom prst="rect">
            <a:avLst/>
          </a:prstGeom>
        </p:spPr>
      </p:pic>
      <p:sp>
        <p:nvSpPr>
          <p:cNvPr id="30" name="TextBox 29">
            <a:extLst>
              <a:ext uri="{FF2B5EF4-FFF2-40B4-BE49-F238E27FC236}">
                <a16:creationId xmlns:a16="http://schemas.microsoft.com/office/drawing/2014/main" id="{D56AEE59-EACC-CA37-CDA1-D728B06C6DF4}"/>
              </a:ext>
            </a:extLst>
          </p:cNvPr>
          <p:cNvSpPr txBox="1"/>
          <p:nvPr/>
        </p:nvSpPr>
        <p:spPr>
          <a:xfrm>
            <a:off x="270489" y="4076991"/>
            <a:ext cx="8410433" cy="369332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US" dirty="0"/>
              <a:t>4.  </a:t>
            </a:r>
            <a:r>
              <a:rPr lang="en-US" dirty="0" err="1"/>
              <a:t>Nhấp</a:t>
            </a:r>
            <a:r>
              <a:rPr lang="en-US" dirty="0"/>
              <a:t>  </a:t>
            </a:r>
            <a:r>
              <a:rPr lang="en-US" dirty="0" err="1"/>
              <a:t>số</a:t>
            </a:r>
            <a:r>
              <a:rPr lang="en-US" dirty="0"/>
              <a:t> </a:t>
            </a:r>
            <a:r>
              <a:rPr lang="en-US" dirty="0" err="1"/>
              <a:t>Sê-ri</a:t>
            </a:r>
            <a:r>
              <a:rPr lang="en-US" dirty="0"/>
              <a:t>  </a:t>
            </a:r>
            <a:r>
              <a:rPr lang="en-US" dirty="0" err="1"/>
              <a:t>cho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pic>
        <p:nvPicPr>
          <p:cNvPr id="32" name="Picture 31">
            <a:extLst>
              <a:ext uri="{FF2B5EF4-FFF2-40B4-BE49-F238E27FC236}">
                <a16:creationId xmlns:a16="http://schemas.microsoft.com/office/drawing/2014/main" id="{F9C6B703-3B10-BB0F-A0CC-146D3268A8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80508" y="4474870"/>
            <a:ext cx="3238500" cy="19872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48160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>
            <a:extLst>
              <a:ext uri="{FF2B5EF4-FFF2-40B4-BE49-F238E27FC236}">
                <a16:creationId xmlns:a16="http://schemas.microsoft.com/office/drawing/2014/main" id="{359B72DA-87FA-551D-4BC8-70A0C34B72AF}"/>
              </a:ext>
            </a:extLst>
          </p:cNvPr>
          <p:cNvSpPr txBox="1">
            <a:spLocks/>
          </p:cNvSpPr>
          <p:nvPr/>
        </p:nvSpPr>
        <p:spPr>
          <a:xfrm>
            <a:off x="9323698" y="6242415"/>
            <a:ext cx="2860005" cy="386985"/>
          </a:xfrm>
          <a:prstGeom prst="rect">
            <a:avLst/>
          </a:prstGeom>
        </p:spPr>
        <p:txBody>
          <a:bodyPr vert="horz" lIns="91440" tIns="45720" rIns="91440" bIns="45720" rtlCol="0" anchor="b">
            <a:noAutofit/>
          </a:bodyPr>
          <a:lstStyle>
            <a:lvl1pPr algn="r" defTabSz="457200" rtl="0" eaLnBrk="1" latinLnBrk="0" hangingPunct="1">
              <a:spcBef>
                <a:spcPct val="0"/>
              </a:spcBef>
              <a:buNone/>
              <a:defRPr sz="54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200" b="1" dirty="0">
                <a:solidFill>
                  <a:schemeClr val="tx2">
                    <a:lumMod val="75000"/>
                  </a:schemeClr>
                </a:solidFill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https://telua.co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- </a:t>
            </a:r>
            <a:r>
              <a:rPr lang="en-US" sz="1200" b="1" dirty="0" err="1">
                <a:solidFill>
                  <a:schemeClr val="tx2">
                    <a:lumMod val="75000"/>
                  </a:schemeClr>
                </a:solidFill>
              </a:rPr>
              <a:t>Telua</a:t>
            </a:r>
            <a:r>
              <a:rPr lang="en-US" sz="1200" b="1" dirty="0">
                <a:solidFill>
                  <a:schemeClr val="tx2">
                    <a:lumMod val="75000"/>
                  </a:schemeClr>
                </a:solidFill>
              </a:rPr>
              <a:t> IoT platform</a:t>
            </a: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4D0C11FB-F0F1-86AC-9FF1-475D9048F2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27030" y="228600"/>
            <a:ext cx="8596668" cy="849573"/>
          </a:xfrm>
        </p:spPr>
        <p:txBody>
          <a:bodyPr/>
          <a:lstStyle/>
          <a:p>
            <a:r>
              <a:rPr lang="en-US" dirty="0" err="1"/>
              <a:t>Kiểm</a:t>
            </a:r>
            <a:r>
              <a:rPr lang="en-US" dirty="0"/>
              <a:t> </a:t>
            </a:r>
            <a:r>
              <a:rPr lang="en-US" dirty="0" err="1"/>
              <a:t>tra</a:t>
            </a:r>
            <a:r>
              <a:rPr lang="en-US" dirty="0"/>
              <a:t> </a:t>
            </a:r>
            <a:r>
              <a:rPr lang="en-US" dirty="0" err="1"/>
              <a:t>thiết</a:t>
            </a:r>
            <a:r>
              <a:rPr lang="en-US" dirty="0"/>
              <a:t> </a:t>
            </a:r>
            <a:r>
              <a:rPr lang="en-US" dirty="0" err="1"/>
              <a:t>bị</a:t>
            </a:r>
            <a:r>
              <a:rPr lang="en-US" dirty="0"/>
              <a:t> </a:t>
            </a:r>
          </a:p>
        </p:txBody>
      </p:sp>
      <p:sp>
        <p:nvSpPr>
          <p:cNvPr id="4" name="Title 4">
            <a:extLst>
              <a:ext uri="{FF2B5EF4-FFF2-40B4-BE49-F238E27FC236}">
                <a16:creationId xmlns:a16="http://schemas.microsoft.com/office/drawing/2014/main" id="{FC12EDBD-AD68-F6CA-9967-1B3C127CAB2F}"/>
              </a:ext>
            </a:extLst>
          </p:cNvPr>
          <p:cNvSpPr txBox="1">
            <a:spLocks/>
          </p:cNvSpPr>
          <p:nvPr/>
        </p:nvSpPr>
        <p:spPr>
          <a:xfrm>
            <a:off x="727030" y="1364776"/>
            <a:ext cx="8596668" cy="2415654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r>
              <a:rPr lang="en-US" sz="1800" b="1" dirty="0">
                <a:solidFill>
                  <a:schemeClr val="tx1"/>
                </a:solidFill>
              </a:rPr>
              <a:t> </a:t>
            </a:r>
            <a:endParaRPr lang="en-US" sz="1800" dirty="0">
              <a:solidFill>
                <a:schemeClr val="tx1"/>
              </a:solidFill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A0FB44F-BF68-7956-554B-441EBD935E5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02312" y="1364776"/>
            <a:ext cx="9446104" cy="39847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25852240"/>
      </p:ext>
    </p:extLst>
  </p:cSld>
  <p:clrMapOvr>
    <a:masterClrMapping/>
  </p:clrMapOvr>
</p:sld>
</file>

<file path=ppt/theme/theme1.xml><?xml version="1.0" encoding="utf-8"?>
<a:theme xmlns:a="http://schemas.openxmlformats.org/drawingml/2006/main" name="Facet">
  <a:themeElements>
    <a:clrScheme name="Facet">
      <a:dk1>
        <a:sysClr val="windowText" lastClr="000000"/>
      </a:dk1>
      <a:lt1>
        <a:sysClr val="window" lastClr="FFFFFF"/>
      </a:lt1>
      <a:dk2>
        <a:srgbClr val="2C3C43"/>
      </a:dk2>
      <a:lt2>
        <a:srgbClr val="EBEBEB"/>
      </a:lt2>
      <a:accent1>
        <a:srgbClr val="90C226"/>
      </a:accent1>
      <a:accent2>
        <a:srgbClr val="54A021"/>
      </a:accent2>
      <a:accent3>
        <a:srgbClr val="E6B91E"/>
      </a:accent3>
      <a:accent4>
        <a:srgbClr val="E76618"/>
      </a:accent4>
      <a:accent5>
        <a:srgbClr val="C42F1A"/>
      </a:accent5>
      <a:accent6>
        <a:srgbClr val="918655"/>
      </a:accent6>
      <a:hlink>
        <a:srgbClr val="99CA3C"/>
      </a:hlink>
      <a:folHlink>
        <a:srgbClr val="B9D181"/>
      </a:folHlink>
    </a:clrScheme>
    <a:fontScheme name="Facet">
      <a:majorFont>
        <a:latin typeface="Trebuchet MS" panose="020B0603020202020204"/>
        <a:ea typeface=""/>
        <a:cs typeface=""/>
        <a:font script="Jpan" typeface="メイリオ"/>
        <a:font script="Hang" typeface="맑은 고딕"/>
        <a:font script="Hans" typeface="方正姚体"/>
        <a:font script="Hant" typeface="微軟正黑體"/>
        <a:font script="Arab" typeface="Tahoma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Trebuchet MS" panose="020B0603020202020204"/>
        <a:ea typeface=""/>
        <a:cs typeface=""/>
        <a:font script="Jpan" typeface="メイリオ"/>
        <a:font script="Hang" typeface="HY그래픽M"/>
        <a:font script="Hans" typeface="华文新魏"/>
        <a:font script="Hant" typeface="微軟正黑體"/>
        <a:font script="Arab" typeface="Tahoma"/>
        <a:font script="Hebr" typeface="Gisha"/>
        <a:font script="Thai" typeface="Iris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Facet">
      <a:fillStyleLst>
        <a:solidFill>
          <a:schemeClr val="phClr"/>
        </a:solidFill>
        <a:gradFill rotWithShape="1">
          <a:gsLst>
            <a:gs pos="0">
              <a:schemeClr val="phClr">
                <a:tint val="65000"/>
                <a:lumMod val="110000"/>
              </a:schemeClr>
            </a:gs>
            <a:gs pos="88000">
              <a:schemeClr val="phClr">
                <a:tint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0000"/>
              </a:schemeClr>
            </a:gs>
            <a:gs pos="78000">
              <a:schemeClr val="phClr">
                <a:shade val="94000"/>
                <a:lumMod val="94000"/>
              </a:schemeClr>
            </a:gs>
          </a:gsLst>
          <a:lin ang="5400000" scaled="0"/>
        </a:gradFill>
      </a:fillStyleLst>
      <a:lnStyleLst>
        <a:ln w="12700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04000"/>
              </a:schemeClr>
            </a:gs>
            <a:gs pos="94000">
              <a:schemeClr val="phClr">
                <a:shade val="96000"/>
                <a:lumMod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94000"/>
                <a:lumMod val="96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Facet" id="{C0C680CD-088A-49FC-A102-D699147F32B2}" vid="{CFBC31BA-B70F-4F30-BCAA-4F3011E16C4D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Facet</Template>
  <TotalTime>451</TotalTime>
  <Words>986</Words>
  <Application>Microsoft Office PowerPoint</Application>
  <PresentationFormat>Widescreen</PresentationFormat>
  <Paragraphs>79</Paragraphs>
  <Slides>17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17</vt:i4>
      </vt:variant>
    </vt:vector>
  </HeadingPairs>
  <TitlesOfParts>
    <vt:vector size="23" baseType="lpstr">
      <vt:lpstr>Arial</vt:lpstr>
      <vt:lpstr>Tahoma</vt:lpstr>
      <vt:lpstr>Times New Roman</vt:lpstr>
      <vt:lpstr>Trebuchet MS</vt:lpstr>
      <vt:lpstr>Wingdings 3</vt:lpstr>
      <vt:lpstr>Facet</vt:lpstr>
      <vt:lpstr>Cảm biến đo Nhiệt Đô và Độ Ẩm Esp32_SHT3x-SHT4x  </vt:lpstr>
      <vt:lpstr>Giải pháp IoT giám sát nhiệt độ, độ ẩm  thông qua WI-Fi 2.4 GHz     • Văn phòng, Nhà xưởng, Phòng sạch     • Kho thành phẩm, Kho nguyên liệu     • Tòa nhà, Kho dược phẩm, Cửa hàng     • Trung tâm dữ liệu - Phòng server     • Nông trại, Nhà kính - Nhà màng Gói IoT này mang lại nhiều lợi ích cho người sử dụng, bao gồm:     • Cung cấp số liệu nhiệt độ, độ ẩm cập nhật và tin cậy     • Giám sát nhiệt độ, độ ẩm mọi lúc, mọi nơi     • Phát hiện kịp thời khi nhiệt độ, độ ẩm bất thường     • Đảm bảo chất lượng vật tư hàng hóa     • Tuân thủ quy định về môi trường bảo quản hàng hóa Thông tin thiết bị      Nguồn cấp: 5VDC - 500mA        Đo nhiệt độ: -40ºC…+125ºC     Thang độ ẩm: 0 - 100% RH ±3% RH     Theo dõi Online qua App, Web     Có cảnh báo qua Email, Telegram,       Vị trí trên bản đồ , cảnh báo thiết bị offline     Công nghệ: Wi-Fi     Xuất xứ: Việt Nam  Telua IoT platform sẽ cung cấp miễn phí phần mền nếu dưới 3 thiết bị và sẽ thu phí nếu sử dụng trên 3 thiết bị và bắt đầu thu phí từ 01/2024    </vt:lpstr>
      <vt:lpstr>- Cảm biến có thể dễ dàng thay  đổi khi bị lỗi  - Qua thời gian khuyến cáo  cảm biến nên được thay đổi để đảm bảo độ chính xác</vt:lpstr>
      <vt:lpstr>Hướng dẫn đăng kí thiết bị</vt:lpstr>
      <vt:lpstr>Thiết lập kết nối Internet</vt:lpstr>
      <vt:lpstr>Thiết lập kết nối Internet</vt:lpstr>
      <vt:lpstr>Kích hoạt thiết bị</vt:lpstr>
      <vt:lpstr>Kích hoạt thiết bị</vt:lpstr>
      <vt:lpstr>Kiểm tra thiết bị </vt:lpstr>
      <vt:lpstr>Hiện nhiệt độ và độ ẩm</vt:lpstr>
      <vt:lpstr>Cách  nhận tin nhắn cảnh báo </vt:lpstr>
      <vt:lpstr>Cách  nhận tin nhắn cảnh báo </vt:lpstr>
      <vt:lpstr>Cách  nhận tin qua Telegram</vt:lpstr>
      <vt:lpstr>Cách  nhận tin qua Telegram</vt:lpstr>
      <vt:lpstr>Cách  nhận tin qua Telegram</vt:lpstr>
      <vt:lpstr>Điều khiển thiết bị thông qua nhiệt đô và độ ẩm</vt:lpstr>
      <vt:lpstr>Hỗ trợ kĩ thuật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Thong Le</dc:creator>
  <cp:lastModifiedBy>Thong Le</cp:lastModifiedBy>
  <cp:revision>121</cp:revision>
  <cp:lastPrinted>2023-06-09T08:56:40Z</cp:lastPrinted>
  <dcterms:created xsi:type="dcterms:W3CDTF">2023-06-02T04:17:49Z</dcterms:created>
  <dcterms:modified xsi:type="dcterms:W3CDTF">2023-06-09T10:45:12Z</dcterms:modified>
</cp:coreProperties>
</file>

<file path=docProps/thumbnail.jpeg>
</file>